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  <a:srgbClr val="FF33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992B6-24C4-401A-840E-534C49E81232}" type="datetimeFigureOut">
              <a:rPr lang="es-ES" smtClean="0"/>
              <a:t>09/09/2024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D34C1-57B9-4AE8-9288-FB7F5527C9DE}" type="slidenum">
              <a:rPr lang="es-ES" smtClean="0"/>
              <a:t>‹Nº›</a:t>
            </a:fld>
            <a:endParaRPr lang="es-E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1090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992B6-24C4-401A-840E-534C49E81232}" type="datetimeFigureOut">
              <a:rPr lang="es-ES" smtClean="0"/>
              <a:t>09/09/2024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D34C1-57B9-4AE8-9288-FB7F5527C9D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53178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992B6-24C4-401A-840E-534C49E81232}" type="datetimeFigureOut">
              <a:rPr lang="es-ES" smtClean="0"/>
              <a:t>09/09/2024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D34C1-57B9-4AE8-9288-FB7F5527C9D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57278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992B6-24C4-401A-840E-534C49E81232}" type="datetimeFigureOut">
              <a:rPr lang="es-ES" smtClean="0"/>
              <a:t>09/09/2024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D34C1-57B9-4AE8-9288-FB7F5527C9D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06778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992B6-24C4-401A-840E-534C49E81232}" type="datetimeFigureOut">
              <a:rPr lang="es-ES" smtClean="0"/>
              <a:t>09/09/2024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D34C1-57B9-4AE8-9288-FB7F5527C9DE}" type="slidenum">
              <a:rPr lang="es-ES" smtClean="0"/>
              <a:t>‹Nº›</a:t>
            </a:fld>
            <a:endParaRPr lang="es-E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4959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992B6-24C4-401A-840E-534C49E81232}" type="datetimeFigureOut">
              <a:rPr lang="es-ES" smtClean="0"/>
              <a:t>09/09/2024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D34C1-57B9-4AE8-9288-FB7F5527C9D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61071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992B6-24C4-401A-840E-534C49E81232}" type="datetimeFigureOut">
              <a:rPr lang="es-ES" smtClean="0"/>
              <a:t>09/09/2024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D34C1-57B9-4AE8-9288-FB7F5527C9D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35318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992B6-24C4-401A-840E-534C49E81232}" type="datetimeFigureOut">
              <a:rPr lang="es-ES" smtClean="0"/>
              <a:t>09/09/2024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D34C1-57B9-4AE8-9288-FB7F5527C9D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53918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992B6-24C4-401A-840E-534C49E81232}" type="datetimeFigureOut">
              <a:rPr lang="es-ES" smtClean="0"/>
              <a:t>09/09/2024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D34C1-57B9-4AE8-9288-FB7F5527C9D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78210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12B992B6-24C4-401A-840E-534C49E81232}" type="datetimeFigureOut">
              <a:rPr lang="es-ES" smtClean="0"/>
              <a:t>09/09/2024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BDD34C1-57B9-4AE8-9288-FB7F5527C9D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9344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992B6-24C4-401A-840E-534C49E81232}" type="datetimeFigureOut">
              <a:rPr lang="es-ES" smtClean="0"/>
              <a:t>09/09/2024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D34C1-57B9-4AE8-9288-FB7F5527C9D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04099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2B992B6-24C4-401A-840E-534C49E81232}" type="datetimeFigureOut">
              <a:rPr lang="es-ES" smtClean="0"/>
              <a:t>09/09/2024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BDD34C1-57B9-4AE8-9288-FB7F5527C9DE}" type="slidenum">
              <a:rPr lang="es-ES" smtClean="0"/>
              <a:t>‹Nº›</a:t>
            </a:fld>
            <a:endParaRPr lang="es-E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0910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7.gi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Tema 0: La ciencia y la medida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Física y Química 3º ESO</a:t>
            </a:r>
          </a:p>
          <a:p>
            <a:r>
              <a:rPr lang="es-ES" dirty="0" smtClean="0"/>
              <a:t>Carmen </a:t>
            </a:r>
            <a:r>
              <a:rPr lang="es-ES" dirty="0" err="1" smtClean="0"/>
              <a:t>villén</a:t>
            </a:r>
            <a:r>
              <a:rPr lang="es-ES" dirty="0" smtClean="0"/>
              <a:t> Roldán</a:t>
            </a:r>
            <a:endParaRPr lang="es-ES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39772" y="58936"/>
            <a:ext cx="919876" cy="1400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6431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6203" y="286998"/>
            <a:ext cx="10058400" cy="833527"/>
          </a:xfrm>
        </p:spPr>
        <p:txBody>
          <a:bodyPr/>
          <a:lstStyle/>
          <a:p>
            <a:r>
              <a:rPr lang="es-ES" dirty="0" smtClean="0"/>
              <a:t>Índice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54364" y="1331884"/>
            <a:ext cx="10058400" cy="4023360"/>
          </a:xfrm>
        </p:spPr>
        <p:txBody>
          <a:bodyPr/>
          <a:lstStyle/>
          <a:p>
            <a:r>
              <a:rPr lang="es-ES" dirty="0" smtClean="0"/>
              <a:t>5. La medida</a:t>
            </a:r>
            <a:endParaRPr lang="es-ES" dirty="0"/>
          </a:p>
        </p:txBody>
      </p:sp>
      <p:sp>
        <p:nvSpPr>
          <p:cNvPr id="4" name="Nube 3"/>
          <p:cNvSpPr/>
          <p:nvPr/>
        </p:nvSpPr>
        <p:spPr>
          <a:xfrm>
            <a:off x="1856508" y="2207491"/>
            <a:ext cx="2660073" cy="1649923"/>
          </a:xfrm>
          <a:prstGeom prst="cloud">
            <a:avLst/>
          </a:prstGeom>
          <a:solidFill>
            <a:srgbClr val="FFFFCC"/>
          </a:solidFill>
          <a:ln w="38100">
            <a:solidFill>
              <a:srgbClr val="FF3399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Llamada de nube 4"/>
          <p:cNvSpPr/>
          <p:nvPr/>
        </p:nvSpPr>
        <p:spPr>
          <a:xfrm>
            <a:off x="7010401" y="1524000"/>
            <a:ext cx="2974108" cy="1607127"/>
          </a:xfrm>
          <a:prstGeom prst="cloudCallout">
            <a:avLst/>
          </a:prstGeom>
          <a:solidFill>
            <a:srgbClr val="FFFFCC"/>
          </a:solidFill>
          <a:ln w="38100">
            <a:solidFill>
              <a:srgbClr val="FF3399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Llamada ovalada 5"/>
          <p:cNvSpPr/>
          <p:nvPr/>
        </p:nvSpPr>
        <p:spPr>
          <a:xfrm>
            <a:off x="4387273" y="3814618"/>
            <a:ext cx="2992582" cy="1560946"/>
          </a:xfrm>
          <a:prstGeom prst="wedgeEllipseCallout">
            <a:avLst/>
          </a:prstGeom>
          <a:solidFill>
            <a:srgbClr val="FFFFCC"/>
          </a:solidFill>
          <a:ln w="38100">
            <a:solidFill>
              <a:srgbClr val="FF3399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Llamada rectangular 6"/>
          <p:cNvSpPr/>
          <p:nvPr/>
        </p:nvSpPr>
        <p:spPr>
          <a:xfrm>
            <a:off x="9467273" y="4073236"/>
            <a:ext cx="1865745" cy="1302328"/>
          </a:xfrm>
          <a:prstGeom prst="wedgeRectCallout">
            <a:avLst/>
          </a:prstGeom>
          <a:solidFill>
            <a:srgbClr val="FFFFCC"/>
          </a:solidFill>
          <a:ln w="38100">
            <a:solidFill>
              <a:srgbClr val="FF3399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Llamada rectangular redondeada 7"/>
          <p:cNvSpPr/>
          <p:nvPr/>
        </p:nvSpPr>
        <p:spPr>
          <a:xfrm>
            <a:off x="921789" y="4664364"/>
            <a:ext cx="2456872" cy="1071418"/>
          </a:xfrm>
          <a:prstGeom prst="wedgeRoundRectCallout">
            <a:avLst/>
          </a:prstGeom>
          <a:solidFill>
            <a:srgbClr val="FFFFCC"/>
          </a:solidFill>
          <a:ln w="38100">
            <a:solidFill>
              <a:srgbClr val="FF3399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CuadroTexto 8"/>
          <p:cNvSpPr txBox="1"/>
          <p:nvPr/>
        </p:nvSpPr>
        <p:spPr>
          <a:xfrm>
            <a:off x="2471649" y="2410890"/>
            <a:ext cx="144456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-¿Qué es una magnitud?</a:t>
            </a:r>
          </a:p>
          <a:p>
            <a:r>
              <a:rPr lang="es-ES" dirty="0" smtClean="0"/>
              <a:t>-¿Cómo se expresan?</a:t>
            </a:r>
            <a:endParaRPr lang="es-ES" dirty="0"/>
          </a:p>
        </p:txBody>
      </p:sp>
      <p:sp>
        <p:nvSpPr>
          <p:cNvPr id="10" name="CuadroTexto 9"/>
          <p:cNvSpPr txBox="1"/>
          <p:nvPr/>
        </p:nvSpPr>
        <p:spPr>
          <a:xfrm>
            <a:off x="7379855" y="1935802"/>
            <a:ext cx="22213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¿Qué es medir?</a:t>
            </a:r>
          </a:p>
          <a:p>
            <a:r>
              <a:rPr lang="es-ES" dirty="0" smtClean="0"/>
              <a:t>¿Qué es una unidad?</a:t>
            </a:r>
            <a:endParaRPr lang="es-ES" dirty="0"/>
          </a:p>
        </p:txBody>
      </p:sp>
      <p:sp>
        <p:nvSpPr>
          <p:cNvPr id="11" name="CuadroTexto 10"/>
          <p:cNvSpPr txBox="1"/>
          <p:nvPr/>
        </p:nvSpPr>
        <p:spPr>
          <a:xfrm>
            <a:off x="921789" y="4889383"/>
            <a:ext cx="2456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¿Sistema internacional de unidades?</a:t>
            </a:r>
            <a:endParaRPr lang="es-ES" dirty="0"/>
          </a:p>
        </p:txBody>
      </p:sp>
      <p:sp>
        <p:nvSpPr>
          <p:cNvPr id="12" name="CuadroTexto 11"/>
          <p:cNvSpPr txBox="1"/>
          <p:nvPr/>
        </p:nvSpPr>
        <p:spPr>
          <a:xfrm>
            <a:off x="5033819" y="4170678"/>
            <a:ext cx="197658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¿Magnitudes fundamentales y derivadas?</a:t>
            </a:r>
            <a:endParaRPr lang="es-ES" dirty="0"/>
          </a:p>
        </p:txBody>
      </p:sp>
      <p:sp>
        <p:nvSpPr>
          <p:cNvPr id="13" name="CuadroTexto 12"/>
          <p:cNvSpPr txBox="1"/>
          <p:nvPr/>
        </p:nvSpPr>
        <p:spPr>
          <a:xfrm>
            <a:off x="9809018" y="4401234"/>
            <a:ext cx="11711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Notación científica</a:t>
            </a:r>
            <a:endParaRPr lang="es-ES" dirty="0"/>
          </a:p>
        </p:txBody>
      </p:sp>
      <p:pic>
        <p:nvPicPr>
          <p:cNvPr id="14" name="Imagen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39772" y="58936"/>
            <a:ext cx="919876" cy="1400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1210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/>
      <p:bldP spid="10" grpId="0"/>
      <p:bldP spid="11" grpId="0"/>
      <p:bldP spid="1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5. La medida</a:t>
            </a:r>
            <a:br>
              <a:rPr lang="es-ES" dirty="0" smtClean="0"/>
            </a:br>
            <a:r>
              <a:rPr lang="es-ES" dirty="0" smtClean="0"/>
              <a:t>5.1. Magnitud y unidad 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567411" y="1969188"/>
            <a:ext cx="9118138" cy="1248450"/>
          </a:xfrm>
          <a:solidFill>
            <a:srgbClr val="CCFFCC"/>
          </a:solidFill>
          <a:ln w="38100">
            <a:solidFill>
              <a:srgbClr val="00B050"/>
            </a:solidFill>
            <a:prstDash val="dash"/>
          </a:ln>
        </p:spPr>
        <p:txBody>
          <a:bodyPr/>
          <a:lstStyle/>
          <a:p>
            <a:r>
              <a:rPr lang="es-ES" b="1" dirty="0" smtClean="0"/>
              <a:t>Magnitud</a:t>
            </a:r>
            <a:r>
              <a:rPr lang="es-ES" dirty="0" smtClean="0"/>
              <a:t>: propiedad de la materia que se puede medir. Se puede expresar con un número y una unidad. </a:t>
            </a:r>
          </a:p>
          <a:p>
            <a:r>
              <a:rPr lang="es-ES" b="1" dirty="0" smtClean="0"/>
              <a:t>Medir</a:t>
            </a:r>
            <a:r>
              <a:rPr lang="es-ES" dirty="0" smtClean="0"/>
              <a:t>: compararla con una unidad para ver cuantas veces la contiene. </a:t>
            </a:r>
          </a:p>
          <a:p>
            <a:endParaRPr lang="es-ES" dirty="0"/>
          </a:p>
        </p:txBody>
      </p:sp>
      <p:sp>
        <p:nvSpPr>
          <p:cNvPr id="4" name="CuadroTexto 3"/>
          <p:cNvSpPr txBox="1"/>
          <p:nvPr/>
        </p:nvSpPr>
        <p:spPr>
          <a:xfrm>
            <a:off x="2341419" y="4477119"/>
            <a:ext cx="2724725" cy="923330"/>
          </a:xfrm>
          <a:prstGeom prst="rect">
            <a:avLst/>
          </a:prstGeom>
          <a:solidFill>
            <a:srgbClr val="CCFFCC"/>
          </a:solidFill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s-ES" b="1" dirty="0" smtClean="0"/>
              <a:t>Unidad</a:t>
            </a:r>
            <a:r>
              <a:rPr lang="es-ES" dirty="0" smtClean="0"/>
              <a:t>: cantidad que tomamos como referencia para medir esa magnitud. </a:t>
            </a:r>
            <a:endParaRPr lang="es-ES" dirty="0"/>
          </a:p>
        </p:txBody>
      </p:sp>
      <p:cxnSp>
        <p:nvCxnSpPr>
          <p:cNvPr id="7" name="Conector recto de flecha 6"/>
          <p:cNvCxnSpPr/>
          <p:nvPr/>
        </p:nvCxnSpPr>
        <p:spPr>
          <a:xfrm flipV="1">
            <a:off x="5303057" y="4106170"/>
            <a:ext cx="757382" cy="6648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de flecha 7"/>
          <p:cNvCxnSpPr/>
          <p:nvPr/>
        </p:nvCxnSpPr>
        <p:spPr>
          <a:xfrm flipV="1">
            <a:off x="5283658" y="5050418"/>
            <a:ext cx="1274618" cy="154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de flecha 8"/>
          <p:cNvCxnSpPr/>
          <p:nvPr/>
        </p:nvCxnSpPr>
        <p:spPr>
          <a:xfrm>
            <a:off x="5262416" y="5221891"/>
            <a:ext cx="1011382" cy="6930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adroTexto 11"/>
          <p:cNvSpPr txBox="1"/>
          <p:nvPr/>
        </p:nvSpPr>
        <p:spPr>
          <a:xfrm>
            <a:off x="6126479" y="3876404"/>
            <a:ext cx="3756429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b="1" dirty="0" smtClean="0"/>
              <a:t>Constante</a:t>
            </a:r>
            <a:r>
              <a:rPr lang="es-ES" dirty="0" smtClean="0"/>
              <a:t>. La misma en todos los lugares y todo momento. </a:t>
            </a:r>
            <a:endParaRPr lang="es-ES" dirty="0"/>
          </a:p>
        </p:txBody>
      </p:sp>
      <p:sp>
        <p:nvSpPr>
          <p:cNvPr id="14" name="CuadroTexto 13"/>
          <p:cNvSpPr txBox="1"/>
          <p:nvPr/>
        </p:nvSpPr>
        <p:spPr>
          <a:xfrm>
            <a:off x="6647870" y="4682467"/>
            <a:ext cx="2985658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b="1" dirty="0" smtClean="0"/>
              <a:t>Universal</a:t>
            </a:r>
            <a:r>
              <a:rPr lang="es-ES" dirty="0" smtClean="0"/>
              <a:t>. Utilizada por cualquiera. </a:t>
            </a:r>
            <a:endParaRPr lang="es-ES" dirty="0"/>
          </a:p>
        </p:txBody>
      </p:sp>
      <p:sp>
        <p:nvSpPr>
          <p:cNvPr id="15" name="CuadroTexto 14"/>
          <p:cNvSpPr txBox="1"/>
          <p:nvPr/>
        </p:nvSpPr>
        <p:spPr>
          <a:xfrm>
            <a:off x="6354616" y="5591750"/>
            <a:ext cx="2757057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b="1" dirty="0" smtClean="0"/>
              <a:t>Reproducible</a:t>
            </a:r>
            <a:r>
              <a:rPr lang="es-ES" dirty="0" smtClean="0"/>
              <a:t>. Fácil obtener muestras de la unidad. </a:t>
            </a:r>
            <a:endParaRPr lang="es-ES" dirty="0"/>
          </a:p>
        </p:txBody>
      </p:sp>
      <p:pic>
        <p:nvPicPr>
          <p:cNvPr id="17" name="Imagen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39772" y="58936"/>
            <a:ext cx="919876" cy="1400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855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2" grpId="0" animBg="1"/>
      <p:bldP spid="14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5. La medida</a:t>
            </a:r>
            <a:br>
              <a:rPr lang="es-ES" dirty="0" smtClean="0"/>
            </a:br>
            <a:r>
              <a:rPr lang="es-ES" dirty="0" smtClean="0"/>
              <a:t>5.2. El sistema internacional de unidades (SI)</a:t>
            </a:r>
            <a:endParaRPr lang="es-ES" dirty="0"/>
          </a:p>
        </p:txBody>
      </p:sp>
      <p:pic>
        <p:nvPicPr>
          <p:cNvPr id="1026" name="Picture 2" descr="Sistema Internacional de Unidad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941" y="2413486"/>
            <a:ext cx="5971982" cy="33592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2775676"/>
              </p:ext>
            </p:extLst>
          </p:nvPr>
        </p:nvGraphicFramePr>
        <p:xfrm>
          <a:off x="6400800" y="2248132"/>
          <a:ext cx="5578764" cy="36899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9382">
                  <a:extLst>
                    <a:ext uri="{9D8B030D-6E8A-4147-A177-3AD203B41FA5}">
                      <a16:colId xmlns:a16="http://schemas.microsoft.com/office/drawing/2014/main" val="2007989756"/>
                    </a:ext>
                  </a:extLst>
                </a:gridCol>
                <a:gridCol w="2789382">
                  <a:extLst>
                    <a:ext uri="{9D8B030D-6E8A-4147-A177-3AD203B41FA5}">
                      <a16:colId xmlns:a16="http://schemas.microsoft.com/office/drawing/2014/main" val="1658785105"/>
                    </a:ext>
                  </a:extLst>
                </a:gridCol>
              </a:tblGrid>
              <a:tr h="245757">
                <a:tc gridSpan="2">
                  <a:txBody>
                    <a:bodyPr/>
                    <a:lstStyle/>
                    <a:p>
                      <a:r>
                        <a:rPr lang="es-ES" dirty="0" smtClean="0"/>
                        <a:t>MAGNITUDES</a:t>
                      </a:r>
                      <a:r>
                        <a:rPr lang="es-ES" baseline="0" dirty="0" smtClean="0"/>
                        <a:t> FUNDAMENTALES (SI)</a:t>
                      </a:r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6757445"/>
                  </a:ext>
                </a:extLst>
              </a:tr>
              <a:tr h="383444">
                <a:tc>
                  <a:txBody>
                    <a:bodyPr/>
                    <a:lstStyle/>
                    <a:p>
                      <a:r>
                        <a:rPr lang="es-ES" dirty="0" smtClean="0"/>
                        <a:t>Magnitud</a:t>
                      </a:r>
                      <a:endParaRPr lang="es-E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Unidad</a:t>
                      </a:r>
                      <a:endParaRPr lang="es-E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8403103"/>
                  </a:ext>
                </a:extLst>
              </a:tr>
              <a:tr h="383444">
                <a:tc>
                  <a:txBody>
                    <a:bodyPr/>
                    <a:lstStyle/>
                    <a:p>
                      <a:r>
                        <a:rPr lang="es-ES" dirty="0" smtClean="0">
                          <a:latin typeface="Bahnschrift Light SemiCondensed" panose="020B0502040204020203" pitchFamily="34" charset="0"/>
                        </a:rPr>
                        <a:t>Masa (m)</a:t>
                      </a:r>
                      <a:endParaRPr lang="es-ES" dirty="0">
                        <a:latin typeface="Bahnschrift Light SemiCondensed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>
                          <a:latin typeface="Bahnschrift Light SemiCondensed" panose="020B0502040204020203" pitchFamily="34" charset="0"/>
                        </a:rPr>
                        <a:t>Kilogramo (Kg)</a:t>
                      </a:r>
                      <a:endParaRPr lang="es-ES" dirty="0">
                        <a:latin typeface="Bahnschrift Light SemiCondensed" panose="020B05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5222774"/>
                  </a:ext>
                </a:extLst>
              </a:tr>
              <a:tr h="383444">
                <a:tc>
                  <a:txBody>
                    <a:bodyPr/>
                    <a:lstStyle/>
                    <a:p>
                      <a:r>
                        <a:rPr lang="es-ES" dirty="0" smtClean="0">
                          <a:latin typeface="Bahnschrift Light SemiCondensed" panose="020B0502040204020203" pitchFamily="34" charset="0"/>
                        </a:rPr>
                        <a:t>Tiempo (t)</a:t>
                      </a:r>
                      <a:endParaRPr lang="es-ES" dirty="0">
                        <a:latin typeface="Bahnschrift Light SemiCondensed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>
                          <a:latin typeface="Bahnschrift Light SemiCondensed" panose="020B0502040204020203" pitchFamily="34" charset="0"/>
                        </a:rPr>
                        <a:t>Segundo</a:t>
                      </a:r>
                      <a:r>
                        <a:rPr lang="es-ES" baseline="0" dirty="0" smtClean="0">
                          <a:latin typeface="Bahnschrift Light SemiCondensed" panose="020B0502040204020203" pitchFamily="34" charset="0"/>
                        </a:rPr>
                        <a:t> (s)</a:t>
                      </a:r>
                      <a:endParaRPr lang="es-ES" dirty="0">
                        <a:latin typeface="Bahnschrift Light SemiCondensed" panose="020B05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9236149"/>
                  </a:ext>
                </a:extLst>
              </a:tr>
              <a:tr h="383444">
                <a:tc>
                  <a:txBody>
                    <a:bodyPr/>
                    <a:lstStyle/>
                    <a:p>
                      <a:r>
                        <a:rPr lang="es-ES" dirty="0" smtClean="0">
                          <a:latin typeface="Bahnschrift Light SemiCondensed" panose="020B0502040204020203" pitchFamily="34" charset="0"/>
                        </a:rPr>
                        <a:t>Intensidad de corriente eléctrica (I)</a:t>
                      </a:r>
                      <a:endParaRPr lang="es-ES" dirty="0">
                        <a:latin typeface="Bahnschrift Light SemiCondensed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>
                          <a:latin typeface="Bahnschrift Light SemiCondensed" panose="020B0502040204020203" pitchFamily="34" charset="0"/>
                        </a:rPr>
                        <a:t>Amperio (A)</a:t>
                      </a:r>
                      <a:endParaRPr lang="es-ES" dirty="0">
                        <a:latin typeface="Bahnschrift Light SemiCondensed" panose="020B05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1355527"/>
                  </a:ext>
                </a:extLst>
              </a:tr>
              <a:tr h="383444">
                <a:tc>
                  <a:txBody>
                    <a:bodyPr/>
                    <a:lstStyle/>
                    <a:p>
                      <a:r>
                        <a:rPr lang="es-ES" dirty="0" smtClean="0">
                          <a:latin typeface="Bahnschrift Light SemiCondensed" panose="020B0502040204020203" pitchFamily="34" charset="0"/>
                        </a:rPr>
                        <a:t>Longitud (l)</a:t>
                      </a:r>
                      <a:endParaRPr lang="es-ES" dirty="0">
                        <a:latin typeface="Bahnschrift Light SemiCondensed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>
                          <a:latin typeface="Bahnschrift Light SemiCondensed" panose="020B0502040204020203" pitchFamily="34" charset="0"/>
                        </a:rPr>
                        <a:t>Metro  (m)</a:t>
                      </a:r>
                      <a:endParaRPr lang="es-ES" dirty="0">
                        <a:latin typeface="Bahnschrift Light SemiCondensed" panose="020B05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535552"/>
                  </a:ext>
                </a:extLst>
              </a:tr>
              <a:tr h="383444">
                <a:tc>
                  <a:txBody>
                    <a:bodyPr/>
                    <a:lstStyle/>
                    <a:p>
                      <a:r>
                        <a:rPr lang="es-ES" dirty="0" smtClean="0"/>
                        <a:t>Cantidad de sustancia (n)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Mol (mol)</a:t>
                      </a: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5822559"/>
                  </a:ext>
                </a:extLst>
              </a:tr>
              <a:tr h="383444">
                <a:tc>
                  <a:txBody>
                    <a:bodyPr/>
                    <a:lstStyle/>
                    <a:p>
                      <a:r>
                        <a:rPr lang="es-ES" dirty="0" smtClean="0"/>
                        <a:t>Intensidad luminosa (I)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Candela (cd)</a:t>
                      </a: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3473374"/>
                  </a:ext>
                </a:extLst>
              </a:tr>
              <a:tr h="383444">
                <a:tc>
                  <a:txBody>
                    <a:bodyPr/>
                    <a:lstStyle/>
                    <a:p>
                      <a:r>
                        <a:rPr lang="es-ES" dirty="0" smtClean="0"/>
                        <a:t>Temperatura (T)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Kelvin (K)</a:t>
                      </a: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3168285"/>
                  </a:ext>
                </a:extLst>
              </a:tr>
            </a:tbl>
          </a:graphicData>
        </a:graphic>
      </p:graphicFrame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39772" y="58936"/>
            <a:ext cx="919876" cy="1400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2624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15753" y="286603"/>
            <a:ext cx="10058400" cy="1450757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5. La medida</a:t>
            </a:r>
            <a:br>
              <a:rPr lang="es-ES" dirty="0" smtClean="0"/>
            </a:br>
            <a:r>
              <a:rPr lang="es-ES" dirty="0" smtClean="0"/>
              <a:t>5.2. El sistema internacional de unidades (SI)</a:t>
            </a:r>
            <a:endParaRPr lang="es-ES" dirty="0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3" name="Tabla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14999144"/>
                  </p:ext>
                </p:extLst>
              </p:nvPr>
            </p:nvGraphicFramePr>
            <p:xfrm>
              <a:off x="1115753" y="2114357"/>
              <a:ext cx="10344726" cy="37084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883592">
                      <a:extLst>
                        <a:ext uri="{9D8B030D-6E8A-4147-A177-3AD203B41FA5}">
                          <a16:colId xmlns:a16="http://schemas.microsoft.com/office/drawing/2014/main" val="489643938"/>
                        </a:ext>
                      </a:extLst>
                    </a:gridCol>
                    <a:gridCol w="2870662">
                      <a:extLst>
                        <a:ext uri="{9D8B030D-6E8A-4147-A177-3AD203B41FA5}">
                          <a16:colId xmlns:a16="http://schemas.microsoft.com/office/drawing/2014/main" val="2992673603"/>
                        </a:ext>
                      </a:extLst>
                    </a:gridCol>
                    <a:gridCol w="4590472">
                      <a:extLst>
                        <a:ext uri="{9D8B030D-6E8A-4147-A177-3AD203B41FA5}">
                          <a16:colId xmlns:a16="http://schemas.microsoft.com/office/drawing/2014/main" val="1294122613"/>
                        </a:ext>
                      </a:extLst>
                    </a:gridCol>
                  </a:tblGrid>
                  <a:tr h="370840"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es-ES" dirty="0" smtClean="0"/>
                            <a:t>MAGNITUDES</a:t>
                          </a:r>
                          <a:r>
                            <a:rPr lang="es-ES" baseline="0" dirty="0" smtClean="0"/>
                            <a:t> DERIVADAS DEL SISTEMA INTERNACIONAL</a:t>
                          </a:r>
                          <a:endParaRPr lang="es-ES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s-E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s-E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8033998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dirty="0" smtClean="0"/>
                            <a:t>Nombre</a:t>
                          </a:r>
                          <a:endParaRPr lang="es-ES" dirty="0"/>
                        </a:p>
                      </a:txBody>
                      <a:tcPr anchor="ctr">
                        <a:solidFill>
                          <a:schemeClr val="accen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dirty="0" smtClean="0"/>
                            <a:t>Unidad</a:t>
                          </a:r>
                          <a:endParaRPr lang="es-ES" dirty="0"/>
                        </a:p>
                      </a:txBody>
                      <a:tcPr anchor="ctr">
                        <a:solidFill>
                          <a:schemeClr val="accen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dirty="0" smtClean="0"/>
                            <a:t>Otras unidades</a:t>
                          </a:r>
                          <a:endParaRPr lang="es-ES" dirty="0"/>
                        </a:p>
                      </a:txBody>
                      <a:tcPr anchor="ctr">
                        <a:solidFill>
                          <a:schemeClr val="accent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2323332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dirty="0" smtClean="0"/>
                            <a:t>Superficie (S)</a:t>
                          </a:r>
                          <a:endParaRPr lang="es-E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s-E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ES" b="0" i="1" smtClean="0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e>
                                  <m:sup>
                                    <m:r>
                                      <a:rPr lang="es-E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s-E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s-ES" dirty="0" smtClean="0"/>
                            <a:t>ha(</a:t>
                          </a:r>
                          <a:r>
                            <a:rPr lang="es-ES" baseline="0" dirty="0" smtClean="0"/>
                            <a:t> hectárea) 1 ha=10 000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s-E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p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endParaRPr lang="es-ES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5716184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dirty="0" smtClean="0"/>
                            <a:t>Volumen (V)</a:t>
                          </a:r>
                          <a:endParaRPr lang="es-E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s-E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ES" b="0" i="1" smtClean="0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e>
                                  <m:sup>
                                    <m:r>
                                      <a:rPr lang="es-ES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s-E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s-ES" dirty="0" smtClean="0"/>
                            <a:t>1L = 1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s-E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𝑑𝑚</m:t>
                                  </m:r>
                                </m:e>
                                <m:sup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oMath>
                          </a14:m>
                          <a:r>
                            <a:rPr lang="es-ES" dirty="0" smtClean="0"/>
                            <a:t> ;  1 KL = 1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s-E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p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oMath>
                          </a14:m>
                          <a:r>
                            <a:rPr lang="es-ES" dirty="0" smtClean="0"/>
                            <a:t>   ; 1 </a:t>
                          </a:r>
                          <a:r>
                            <a:rPr lang="es-ES" dirty="0" err="1" smtClean="0"/>
                            <a:t>mL</a:t>
                          </a:r>
                          <a:r>
                            <a:rPr lang="es-ES" dirty="0" smtClean="0"/>
                            <a:t> = 1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s-E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p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oMath>
                          </a14:m>
                          <a:endParaRPr lang="es-ES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5310113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dirty="0" smtClean="0"/>
                            <a:t>Densidad (d)</a:t>
                          </a:r>
                          <a:endParaRPr lang="es-E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s-E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ES" b="0" i="1" smtClean="0">
                                        <a:latin typeface="Cambria Math" panose="02040503050406030204" pitchFamily="18" charset="0"/>
                                      </a:rPr>
                                      <m:t>𝐾𝑔</m:t>
                                    </m:r>
                                    <m:r>
                                      <a:rPr lang="es-ES" b="0" i="1" smtClean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s-ES" b="0" i="1" smtClean="0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e>
                                  <m:sup>
                                    <m:r>
                                      <a:rPr lang="es-ES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s-E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dirty="0" smtClean="0"/>
                            <a:t>g/L</a:t>
                          </a:r>
                          <a:r>
                            <a:rPr lang="es-ES" baseline="0" dirty="0" smtClean="0"/>
                            <a:t>   Kg/</a:t>
                          </a:r>
                          <a:r>
                            <a:rPr lang="es-ES" baseline="0" dirty="0" err="1" smtClean="0"/>
                            <a:t>mL</a:t>
                          </a:r>
                          <a:r>
                            <a:rPr lang="es-ES" baseline="0" dirty="0" smtClean="0"/>
                            <a:t>    cg/</a:t>
                          </a:r>
                          <a:r>
                            <a:rPr lang="es-ES" baseline="0" dirty="0" err="1" smtClean="0"/>
                            <a:t>cL</a:t>
                          </a:r>
                          <a:endParaRPr lang="es-ES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85660135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dirty="0" smtClean="0"/>
                            <a:t>Velocidad (v)</a:t>
                          </a:r>
                          <a:endParaRPr lang="es-E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dirty="0" smtClean="0"/>
                            <a:t>m/s</a:t>
                          </a:r>
                          <a:endParaRPr lang="es-E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dirty="0" smtClean="0"/>
                            <a:t>Km/h</a:t>
                          </a:r>
                          <a:r>
                            <a:rPr lang="es-ES" baseline="0" dirty="0" smtClean="0"/>
                            <a:t>    m/min    Km/s</a:t>
                          </a:r>
                          <a:endParaRPr lang="es-ES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26073393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dirty="0" smtClean="0"/>
                            <a:t>Aceleración (a)</a:t>
                          </a:r>
                          <a:endParaRPr lang="es-E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s-E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ES" b="0" i="1" smtClean="0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  <m:r>
                                      <a:rPr lang="es-ES" b="0" i="1" smtClean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s-ES" b="0" i="1" smtClean="0">
                                        <a:latin typeface="Cambria Math" panose="02040503050406030204" pitchFamily="18" charset="0"/>
                                      </a:rPr>
                                      <m:t>𝑠</m:t>
                                    </m:r>
                                  </m:e>
                                  <m:sup>
                                    <m:r>
                                      <a:rPr lang="es-E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s-E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s-ES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68898244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dirty="0" smtClean="0"/>
                            <a:t>Fuerza (F)</a:t>
                          </a:r>
                          <a:endParaRPr lang="es-E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dirty="0" smtClean="0"/>
                            <a:t>N</a:t>
                          </a:r>
                          <a:endParaRPr lang="es-E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s-ES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411359183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dirty="0" smtClean="0"/>
                            <a:t>Presión</a:t>
                          </a:r>
                          <a:r>
                            <a:rPr lang="es-ES" baseline="0" dirty="0" smtClean="0"/>
                            <a:t> (P)</a:t>
                          </a:r>
                          <a:endParaRPr lang="es-E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dirty="0" err="1" smtClean="0"/>
                            <a:t>Pa</a:t>
                          </a:r>
                          <a:endParaRPr lang="es-E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dirty="0" smtClean="0"/>
                            <a:t>1 mm Hg= 133,3 </a:t>
                          </a:r>
                          <a:r>
                            <a:rPr lang="es-ES" dirty="0" err="1" smtClean="0"/>
                            <a:t>Pa</a:t>
                          </a:r>
                          <a:r>
                            <a:rPr lang="es-ES" baseline="0" dirty="0" smtClean="0"/>
                            <a:t>  ; 1 atm = 101325 </a:t>
                          </a:r>
                          <a:r>
                            <a:rPr lang="es-ES" baseline="0" dirty="0" err="1" smtClean="0"/>
                            <a:t>Pa</a:t>
                          </a:r>
                          <a:endParaRPr lang="es-ES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13914428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dirty="0" smtClean="0"/>
                            <a:t>Energía</a:t>
                          </a:r>
                          <a:r>
                            <a:rPr lang="es-ES" baseline="0" dirty="0" smtClean="0"/>
                            <a:t> (E)</a:t>
                          </a:r>
                          <a:endParaRPr lang="es-E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dirty="0" smtClean="0"/>
                            <a:t>J</a:t>
                          </a:r>
                          <a:endParaRPr lang="es-E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dirty="0" smtClean="0"/>
                            <a:t>kWh ; 1 </a:t>
                          </a:r>
                          <a:r>
                            <a:rPr lang="es-ES" dirty="0" err="1" smtClean="0"/>
                            <a:t>kWh</a:t>
                          </a:r>
                          <a:r>
                            <a:rPr lang="es-ES" dirty="0" smtClean="0"/>
                            <a:t> = 3,6 ·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s-E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sup>
                              </m:sSup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𝐽</m:t>
                              </m:r>
                            </m:oMath>
                          </a14:m>
                          <a:endParaRPr lang="es-ES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3814748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3" name="Tabla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14999144"/>
                  </p:ext>
                </p:extLst>
              </p:nvPr>
            </p:nvGraphicFramePr>
            <p:xfrm>
              <a:off x="1115753" y="2114357"/>
              <a:ext cx="10344726" cy="37084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883592">
                      <a:extLst>
                        <a:ext uri="{9D8B030D-6E8A-4147-A177-3AD203B41FA5}">
                          <a16:colId xmlns:a16="http://schemas.microsoft.com/office/drawing/2014/main" val="489643938"/>
                        </a:ext>
                      </a:extLst>
                    </a:gridCol>
                    <a:gridCol w="2870662">
                      <a:extLst>
                        <a:ext uri="{9D8B030D-6E8A-4147-A177-3AD203B41FA5}">
                          <a16:colId xmlns:a16="http://schemas.microsoft.com/office/drawing/2014/main" val="2992673603"/>
                        </a:ext>
                      </a:extLst>
                    </a:gridCol>
                    <a:gridCol w="4590472">
                      <a:extLst>
                        <a:ext uri="{9D8B030D-6E8A-4147-A177-3AD203B41FA5}">
                          <a16:colId xmlns:a16="http://schemas.microsoft.com/office/drawing/2014/main" val="1294122613"/>
                        </a:ext>
                      </a:extLst>
                    </a:gridCol>
                  </a:tblGrid>
                  <a:tr h="370840"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es-ES" dirty="0" smtClean="0"/>
                            <a:t>MAGNITUDES</a:t>
                          </a:r>
                          <a:r>
                            <a:rPr lang="es-ES" baseline="0" dirty="0" smtClean="0"/>
                            <a:t> DERIVADAS DEL SISTEMA INTERNACIONAL</a:t>
                          </a:r>
                          <a:endParaRPr lang="es-ES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s-E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s-E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8033998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dirty="0" smtClean="0"/>
                            <a:t>Nombre</a:t>
                          </a:r>
                          <a:endParaRPr lang="es-ES" dirty="0"/>
                        </a:p>
                      </a:txBody>
                      <a:tcPr anchor="ctr">
                        <a:solidFill>
                          <a:schemeClr val="accen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dirty="0" smtClean="0"/>
                            <a:t>Unidad</a:t>
                          </a:r>
                          <a:endParaRPr lang="es-ES" dirty="0"/>
                        </a:p>
                      </a:txBody>
                      <a:tcPr anchor="ctr">
                        <a:solidFill>
                          <a:schemeClr val="accen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dirty="0" smtClean="0"/>
                            <a:t>Otras unidades</a:t>
                          </a:r>
                          <a:endParaRPr lang="es-ES" dirty="0"/>
                        </a:p>
                      </a:txBody>
                      <a:tcPr anchor="ctr">
                        <a:solidFill>
                          <a:schemeClr val="accent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2323332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dirty="0" smtClean="0"/>
                            <a:t>Superficie (S)</a:t>
                          </a:r>
                          <a:endParaRPr lang="es-E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s-E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00849" t="-208197" r="-160934" b="-7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s-E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25631" t="-208197" r="-664" b="-7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716184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dirty="0" smtClean="0"/>
                            <a:t>Volumen (V)</a:t>
                          </a:r>
                          <a:endParaRPr lang="es-E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s-E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00849" t="-308197" r="-160934" b="-6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s-E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25631" t="-308197" r="-664" b="-6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310113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dirty="0" smtClean="0"/>
                            <a:t>Densidad (d)</a:t>
                          </a:r>
                          <a:endParaRPr lang="es-E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s-E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00849" t="-408197" r="-160934" b="-5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dirty="0" smtClean="0"/>
                            <a:t>g/L</a:t>
                          </a:r>
                          <a:r>
                            <a:rPr lang="es-ES" baseline="0" dirty="0" smtClean="0"/>
                            <a:t>   Kg/</a:t>
                          </a:r>
                          <a:r>
                            <a:rPr lang="es-ES" baseline="0" dirty="0" err="1" smtClean="0"/>
                            <a:t>mL</a:t>
                          </a:r>
                          <a:r>
                            <a:rPr lang="es-ES" baseline="0" dirty="0" smtClean="0"/>
                            <a:t>    cg/</a:t>
                          </a:r>
                          <a:r>
                            <a:rPr lang="es-ES" baseline="0" dirty="0" err="1" smtClean="0"/>
                            <a:t>cL</a:t>
                          </a:r>
                          <a:endParaRPr lang="es-ES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85660135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dirty="0" smtClean="0"/>
                            <a:t>Velocidad (v)</a:t>
                          </a:r>
                          <a:endParaRPr lang="es-E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dirty="0" smtClean="0"/>
                            <a:t>m/s</a:t>
                          </a:r>
                          <a:endParaRPr lang="es-E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dirty="0" smtClean="0"/>
                            <a:t>Km/h</a:t>
                          </a:r>
                          <a:r>
                            <a:rPr lang="es-ES" baseline="0" dirty="0" smtClean="0"/>
                            <a:t>    m/min    Km/s</a:t>
                          </a:r>
                          <a:endParaRPr lang="es-ES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26073393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dirty="0" smtClean="0"/>
                            <a:t>Aceleración (a)</a:t>
                          </a:r>
                          <a:endParaRPr lang="es-E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s-E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00849" t="-608197" r="-160934" b="-3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s-ES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68898244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dirty="0" smtClean="0"/>
                            <a:t>Fuerza (F)</a:t>
                          </a:r>
                          <a:endParaRPr lang="es-E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dirty="0" smtClean="0"/>
                            <a:t>N</a:t>
                          </a:r>
                          <a:endParaRPr lang="es-E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s-ES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411359183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dirty="0" smtClean="0"/>
                            <a:t>Presión</a:t>
                          </a:r>
                          <a:r>
                            <a:rPr lang="es-ES" baseline="0" dirty="0" smtClean="0"/>
                            <a:t> (P)</a:t>
                          </a:r>
                          <a:endParaRPr lang="es-E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dirty="0" err="1" smtClean="0"/>
                            <a:t>Pa</a:t>
                          </a:r>
                          <a:endParaRPr lang="es-E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dirty="0" smtClean="0"/>
                            <a:t>1 mm Hg= 133,3 </a:t>
                          </a:r>
                          <a:r>
                            <a:rPr lang="es-ES" dirty="0" err="1" smtClean="0"/>
                            <a:t>Pa</a:t>
                          </a:r>
                          <a:r>
                            <a:rPr lang="es-ES" baseline="0" dirty="0" smtClean="0"/>
                            <a:t>  ; 1 atm = 101325 </a:t>
                          </a:r>
                          <a:r>
                            <a:rPr lang="es-ES" baseline="0" dirty="0" err="1" smtClean="0"/>
                            <a:t>Pa</a:t>
                          </a:r>
                          <a:endParaRPr lang="es-ES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13914428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dirty="0" smtClean="0"/>
                            <a:t>Energía</a:t>
                          </a:r>
                          <a:r>
                            <a:rPr lang="es-ES" baseline="0" dirty="0" smtClean="0"/>
                            <a:t> (E)</a:t>
                          </a:r>
                          <a:endParaRPr lang="es-E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dirty="0" smtClean="0"/>
                            <a:t>J</a:t>
                          </a:r>
                          <a:endParaRPr lang="es-E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s-E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25631" t="-908197" r="-664" b="-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38147483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39772" y="58936"/>
            <a:ext cx="919876" cy="1400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26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15753" y="286603"/>
            <a:ext cx="10058400" cy="1450757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5. La medida</a:t>
            </a:r>
            <a:br>
              <a:rPr lang="es-ES" dirty="0" smtClean="0"/>
            </a:br>
            <a:r>
              <a:rPr lang="es-ES" dirty="0" smtClean="0"/>
              <a:t>5.2. El sistema internacional de unidades (SI)</a:t>
            </a:r>
            <a:endParaRPr lang="es-ES" dirty="0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Tabla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66186966"/>
                  </p:ext>
                </p:extLst>
              </p:nvPr>
            </p:nvGraphicFramePr>
            <p:xfrm>
              <a:off x="387927" y="1901920"/>
              <a:ext cx="6003636" cy="404293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500909">
                      <a:extLst>
                        <a:ext uri="{9D8B030D-6E8A-4147-A177-3AD203B41FA5}">
                          <a16:colId xmlns:a16="http://schemas.microsoft.com/office/drawing/2014/main" val="3266203910"/>
                        </a:ext>
                      </a:extLst>
                    </a:gridCol>
                    <a:gridCol w="1500909">
                      <a:extLst>
                        <a:ext uri="{9D8B030D-6E8A-4147-A177-3AD203B41FA5}">
                          <a16:colId xmlns:a16="http://schemas.microsoft.com/office/drawing/2014/main" val="1136121839"/>
                        </a:ext>
                      </a:extLst>
                    </a:gridCol>
                    <a:gridCol w="1500909">
                      <a:extLst>
                        <a:ext uri="{9D8B030D-6E8A-4147-A177-3AD203B41FA5}">
                          <a16:colId xmlns:a16="http://schemas.microsoft.com/office/drawing/2014/main" val="3020564349"/>
                        </a:ext>
                      </a:extLst>
                    </a:gridCol>
                    <a:gridCol w="1500909">
                      <a:extLst>
                        <a:ext uri="{9D8B030D-6E8A-4147-A177-3AD203B41FA5}">
                          <a16:colId xmlns:a16="http://schemas.microsoft.com/office/drawing/2014/main" val="3784256795"/>
                        </a:ext>
                      </a:extLst>
                    </a:gridCol>
                  </a:tblGrid>
                  <a:tr h="449215">
                    <a:tc gridSpan="4">
                      <a:txBody>
                        <a:bodyPr/>
                        <a:lstStyle/>
                        <a:p>
                          <a:pPr algn="ctr"/>
                          <a:r>
                            <a:rPr lang="es-ES" dirty="0" smtClean="0"/>
                            <a:t>Prefijos del sistema internacional </a:t>
                          </a:r>
                          <a:endParaRPr lang="es-ES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s-ES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s-ES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s-E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32258990"/>
                      </a:ext>
                    </a:extLst>
                  </a:tr>
                  <a:tr h="449215">
                    <a:tc gridSpan="2">
                      <a:txBody>
                        <a:bodyPr/>
                        <a:lstStyle/>
                        <a:p>
                          <a:r>
                            <a:rPr lang="es-ES" dirty="0" smtClean="0"/>
                            <a:t>Múltiplos</a:t>
                          </a:r>
                          <a:endParaRPr lang="es-ES" dirty="0"/>
                        </a:p>
                      </a:txBody>
                      <a:tcPr>
                        <a:solidFill>
                          <a:schemeClr val="accent1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s-ES" dirty="0"/>
                        </a:p>
                      </a:txBody>
                      <a:tcPr>
                        <a:solidFill>
                          <a:schemeClr val="accent1"/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r>
                            <a:rPr lang="es-ES" dirty="0" smtClean="0"/>
                            <a:t>Submúltiplos</a:t>
                          </a:r>
                          <a:endParaRPr lang="es-ES" dirty="0"/>
                        </a:p>
                      </a:txBody>
                      <a:tcPr>
                        <a:solidFill>
                          <a:schemeClr val="accent1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s-ES" dirty="0"/>
                        </a:p>
                      </a:txBody>
                      <a:tcPr>
                        <a:solidFill>
                          <a:schemeClr val="accent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2512700"/>
                      </a:ext>
                    </a:extLst>
                  </a:tr>
                  <a:tr h="449215">
                    <a:tc>
                      <a:txBody>
                        <a:bodyPr/>
                        <a:lstStyle/>
                        <a:p>
                          <a:r>
                            <a:rPr lang="es-ES" dirty="0" smtClean="0"/>
                            <a:t>Factor</a:t>
                          </a:r>
                          <a:endParaRPr lang="es-ES" dirty="0"/>
                        </a:p>
                      </a:txBody>
                      <a:tcPr>
                        <a:solidFill>
                          <a:schemeClr val="accen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s-ES" dirty="0" smtClean="0"/>
                            <a:t>Prefijo</a:t>
                          </a:r>
                          <a:endParaRPr lang="es-ES" dirty="0"/>
                        </a:p>
                      </a:txBody>
                      <a:tcPr>
                        <a:solidFill>
                          <a:schemeClr val="accen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s-ES" dirty="0" smtClean="0"/>
                            <a:t>Factor</a:t>
                          </a:r>
                          <a:endParaRPr lang="es-ES" dirty="0"/>
                        </a:p>
                      </a:txBody>
                      <a:tcPr>
                        <a:solidFill>
                          <a:schemeClr val="accen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s-ES" dirty="0" smtClean="0"/>
                            <a:t>Prefijo</a:t>
                          </a:r>
                          <a:endParaRPr lang="es-ES" dirty="0"/>
                        </a:p>
                      </a:txBody>
                      <a:tcPr>
                        <a:solidFill>
                          <a:schemeClr val="accent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48505639"/>
                      </a:ext>
                    </a:extLst>
                  </a:tr>
                  <a:tr h="449215"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s-E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ES" b="0" i="1" smtClean="0"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es-ES" b="0" i="1" smtClean="0">
                                        <a:latin typeface="Cambria Math" panose="02040503050406030204" pitchFamily="18" charset="0"/>
                                      </a:rPr>
                                      <m:t>12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s-E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s-ES" dirty="0" smtClean="0"/>
                            <a:t>Tera (T)</a:t>
                          </a:r>
                          <a:endParaRPr lang="es-E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s-E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ES" b="0" i="1" smtClean="0"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es-ES" b="0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s-ES" b="0" i="1" smtClean="0">
                                        <a:latin typeface="Cambria Math" panose="02040503050406030204" pitchFamily="18" charset="0"/>
                                      </a:rPr>
                                      <m:t>12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s-E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s-ES" dirty="0" smtClean="0"/>
                            <a:t>pico (p)</a:t>
                          </a:r>
                          <a:endParaRPr lang="es-E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33853719"/>
                      </a:ext>
                    </a:extLst>
                  </a:tr>
                  <a:tr h="449215"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s-E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ES" b="0" i="1" smtClean="0"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es-ES" b="0" i="1" smtClean="0">
                                        <a:latin typeface="Cambria Math" panose="02040503050406030204" pitchFamily="18" charset="0"/>
                                      </a:rPr>
                                      <m:t>9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s-E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s-ES" dirty="0" smtClean="0"/>
                            <a:t>Giga</a:t>
                          </a:r>
                          <a:r>
                            <a:rPr lang="es-ES" baseline="0" dirty="0" smtClean="0"/>
                            <a:t> (G)</a:t>
                          </a:r>
                          <a:endParaRPr lang="es-E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s-E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ES" b="0" i="1" smtClean="0"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es-ES" b="0" i="1" smtClean="0">
                                        <a:latin typeface="Cambria Math" panose="02040503050406030204" pitchFamily="18" charset="0"/>
                                      </a:rPr>
                                      <m:t>−9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s-E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s-ES" dirty="0" smtClean="0"/>
                            <a:t>nano (n)</a:t>
                          </a:r>
                          <a:endParaRPr lang="es-E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66497887"/>
                      </a:ext>
                    </a:extLst>
                  </a:tr>
                  <a:tr h="449215"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s-E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ES" b="0" i="1" smtClean="0"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es-ES" b="0" i="1" smtClean="0"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s-E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s-ES" dirty="0" smtClean="0"/>
                            <a:t>Mega (M)</a:t>
                          </a:r>
                          <a:endParaRPr lang="es-E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s-E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ES" b="0" i="1" smtClean="0"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es-ES" b="0" i="1" smtClean="0">
                                        <a:latin typeface="Cambria Math" panose="02040503050406030204" pitchFamily="18" charset="0"/>
                                      </a:rPr>
                                      <m:t>−6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s-E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s-ES" dirty="0" smtClean="0"/>
                            <a:t>micro (</a:t>
                          </a:r>
                          <a:r>
                            <a:rPr lang="el-GR" dirty="0" smtClean="0"/>
                            <a:t>μ</a:t>
                          </a:r>
                          <a:r>
                            <a:rPr lang="es-ES" dirty="0" smtClean="0"/>
                            <a:t>)</a:t>
                          </a:r>
                          <a:endParaRPr lang="es-E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38419337"/>
                      </a:ext>
                    </a:extLst>
                  </a:tr>
                  <a:tr h="449215"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s-E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ES" b="0" i="1" smtClean="0"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es-ES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s-E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s-ES" dirty="0" smtClean="0"/>
                            <a:t>kilo (k)</a:t>
                          </a:r>
                          <a:endParaRPr lang="es-E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s-E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ES" b="0" i="1" smtClean="0"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es-ES" b="0" i="1" smtClean="0">
                                        <a:latin typeface="Cambria Math" panose="02040503050406030204" pitchFamily="18" charset="0"/>
                                      </a:rPr>
                                      <m:t>−3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s-E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s-ES" dirty="0" smtClean="0"/>
                            <a:t>mili (m)</a:t>
                          </a:r>
                          <a:endParaRPr lang="es-E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95905547"/>
                      </a:ext>
                    </a:extLst>
                  </a:tr>
                  <a:tr h="449215"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s-E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ES" b="0" i="1" smtClean="0"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es-E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s-E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s-ES" dirty="0" err="1" smtClean="0"/>
                            <a:t>hecto</a:t>
                          </a:r>
                          <a:r>
                            <a:rPr lang="es-ES" dirty="0" smtClean="0"/>
                            <a:t> (h)</a:t>
                          </a:r>
                          <a:endParaRPr lang="es-E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s-E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ES" b="0" i="1" smtClean="0"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es-ES" b="0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s-E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s-E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s-ES" dirty="0" err="1" smtClean="0"/>
                            <a:t>centi</a:t>
                          </a:r>
                          <a:r>
                            <a:rPr lang="es-ES" dirty="0" smtClean="0"/>
                            <a:t> (c)</a:t>
                          </a:r>
                          <a:endParaRPr lang="es-E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30450450"/>
                      </a:ext>
                    </a:extLst>
                  </a:tr>
                  <a:tr h="449215"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s-E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ES" b="0" i="1" smtClean="0"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es-E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s-E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s-ES" dirty="0" err="1" smtClean="0"/>
                            <a:t>deca</a:t>
                          </a:r>
                          <a:r>
                            <a:rPr lang="es-ES" dirty="0" smtClean="0"/>
                            <a:t> (da)</a:t>
                          </a:r>
                          <a:endParaRPr lang="es-E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s-E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ES" b="0" i="1" smtClean="0"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es-ES" b="0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s-E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s-E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s-ES" dirty="0" err="1" smtClean="0"/>
                            <a:t>deci</a:t>
                          </a:r>
                          <a:r>
                            <a:rPr lang="es-ES" dirty="0" smtClean="0"/>
                            <a:t> (d) </a:t>
                          </a:r>
                          <a:endParaRPr lang="es-E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62478008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" name="Tabla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66186966"/>
                  </p:ext>
                </p:extLst>
              </p:nvPr>
            </p:nvGraphicFramePr>
            <p:xfrm>
              <a:off x="387927" y="1901920"/>
              <a:ext cx="6003636" cy="404293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500909">
                      <a:extLst>
                        <a:ext uri="{9D8B030D-6E8A-4147-A177-3AD203B41FA5}">
                          <a16:colId xmlns:a16="http://schemas.microsoft.com/office/drawing/2014/main" val="3266203910"/>
                        </a:ext>
                      </a:extLst>
                    </a:gridCol>
                    <a:gridCol w="1500909">
                      <a:extLst>
                        <a:ext uri="{9D8B030D-6E8A-4147-A177-3AD203B41FA5}">
                          <a16:colId xmlns:a16="http://schemas.microsoft.com/office/drawing/2014/main" val="1136121839"/>
                        </a:ext>
                      </a:extLst>
                    </a:gridCol>
                    <a:gridCol w="1500909">
                      <a:extLst>
                        <a:ext uri="{9D8B030D-6E8A-4147-A177-3AD203B41FA5}">
                          <a16:colId xmlns:a16="http://schemas.microsoft.com/office/drawing/2014/main" val="3020564349"/>
                        </a:ext>
                      </a:extLst>
                    </a:gridCol>
                    <a:gridCol w="1500909">
                      <a:extLst>
                        <a:ext uri="{9D8B030D-6E8A-4147-A177-3AD203B41FA5}">
                          <a16:colId xmlns:a16="http://schemas.microsoft.com/office/drawing/2014/main" val="3784256795"/>
                        </a:ext>
                      </a:extLst>
                    </a:gridCol>
                  </a:tblGrid>
                  <a:tr h="449215">
                    <a:tc gridSpan="4">
                      <a:txBody>
                        <a:bodyPr/>
                        <a:lstStyle/>
                        <a:p>
                          <a:pPr algn="ctr"/>
                          <a:r>
                            <a:rPr lang="es-ES" dirty="0" smtClean="0"/>
                            <a:t>Prefijos del sistema internacional </a:t>
                          </a:r>
                          <a:endParaRPr lang="es-ES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s-ES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s-ES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s-E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32258990"/>
                      </a:ext>
                    </a:extLst>
                  </a:tr>
                  <a:tr h="449215">
                    <a:tc gridSpan="2">
                      <a:txBody>
                        <a:bodyPr/>
                        <a:lstStyle/>
                        <a:p>
                          <a:r>
                            <a:rPr lang="es-ES" dirty="0" smtClean="0"/>
                            <a:t>Múltiplos</a:t>
                          </a:r>
                          <a:endParaRPr lang="es-ES" dirty="0"/>
                        </a:p>
                      </a:txBody>
                      <a:tcPr>
                        <a:solidFill>
                          <a:schemeClr val="accent1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s-ES" dirty="0"/>
                        </a:p>
                      </a:txBody>
                      <a:tcPr>
                        <a:solidFill>
                          <a:schemeClr val="accent1"/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r>
                            <a:rPr lang="es-ES" dirty="0" smtClean="0"/>
                            <a:t>Submúltiplos</a:t>
                          </a:r>
                          <a:endParaRPr lang="es-ES" dirty="0"/>
                        </a:p>
                      </a:txBody>
                      <a:tcPr>
                        <a:solidFill>
                          <a:schemeClr val="accent1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s-ES" dirty="0"/>
                        </a:p>
                      </a:txBody>
                      <a:tcPr>
                        <a:solidFill>
                          <a:schemeClr val="accent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2512700"/>
                      </a:ext>
                    </a:extLst>
                  </a:tr>
                  <a:tr h="449215">
                    <a:tc>
                      <a:txBody>
                        <a:bodyPr/>
                        <a:lstStyle/>
                        <a:p>
                          <a:r>
                            <a:rPr lang="es-ES" dirty="0" smtClean="0"/>
                            <a:t>Factor</a:t>
                          </a:r>
                          <a:endParaRPr lang="es-ES" dirty="0"/>
                        </a:p>
                      </a:txBody>
                      <a:tcPr>
                        <a:solidFill>
                          <a:schemeClr val="accen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s-ES" dirty="0" smtClean="0"/>
                            <a:t>Prefijo</a:t>
                          </a:r>
                          <a:endParaRPr lang="es-ES" dirty="0"/>
                        </a:p>
                      </a:txBody>
                      <a:tcPr>
                        <a:solidFill>
                          <a:schemeClr val="accen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s-ES" dirty="0" smtClean="0"/>
                            <a:t>Factor</a:t>
                          </a:r>
                          <a:endParaRPr lang="es-ES" dirty="0"/>
                        </a:p>
                      </a:txBody>
                      <a:tcPr>
                        <a:solidFill>
                          <a:schemeClr val="accen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s-ES" dirty="0" smtClean="0"/>
                            <a:t>Prefijo</a:t>
                          </a:r>
                          <a:endParaRPr lang="es-ES" dirty="0"/>
                        </a:p>
                      </a:txBody>
                      <a:tcPr>
                        <a:solidFill>
                          <a:schemeClr val="accent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48505639"/>
                      </a:ext>
                    </a:extLst>
                  </a:tr>
                  <a:tr h="449215">
                    <a:tc>
                      <a:txBody>
                        <a:bodyPr/>
                        <a:lstStyle/>
                        <a:p>
                          <a:endParaRPr lang="es-ES"/>
                        </a:p>
                      </a:txBody>
                      <a:tcPr>
                        <a:blipFill>
                          <a:blip r:embed="rId2"/>
                          <a:stretch>
                            <a:fillRect l="-405" t="-306757" r="-300810" b="-5013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s-ES" dirty="0" smtClean="0"/>
                            <a:t>Tera (T)</a:t>
                          </a:r>
                          <a:endParaRPr lang="es-E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ES"/>
                        </a:p>
                      </a:txBody>
                      <a:tcPr>
                        <a:blipFill>
                          <a:blip r:embed="rId2"/>
                          <a:stretch>
                            <a:fillRect l="-200000" t="-306757" r="-101215" b="-5013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s-ES" dirty="0" smtClean="0"/>
                            <a:t>pico (p)</a:t>
                          </a:r>
                          <a:endParaRPr lang="es-E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33853719"/>
                      </a:ext>
                    </a:extLst>
                  </a:tr>
                  <a:tr h="449215">
                    <a:tc>
                      <a:txBody>
                        <a:bodyPr/>
                        <a:lstStyle/>
                        <a:p>
                          <a:endParaRPr lang="es-ES"/>
                        </a:p>
                      </a:txBody>
                      <a:tcPr>
                        <a:blipFill>
                          <a:blip r:embed="rId2"/>
                          <a:stretch>
                            <a:fillRect l="-405" t="-412329" r="-300810" b="-40821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s-ES" dirty="0" smtClean="0"/>
                            <a:t>Giga</a:t>
                          </a:r>
                          <a:r>
                            <a:rPr lang="es-ES" baseline="0" dirty="0" smtClean="0"/>
                            <a:t> (G)</a:t>
                          </a:r>
                          <a:endParaRPr lang="es-E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ES"/>
                        </a:p>
                      </a:txBody>
                      <a:tcPr>
                        <a:blipFill>
                          <a:blip r:embed="rId2"/>
                          <a:stretch>
                            <a:fillRect l="-200000" t="-412329" r="-101215" b="-40821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s-ES" dirty="0" smtClean="0"/>
                            <a:t>nano (n)</a:t>
                          </a:r>
                          <a:endParaRPr lang="es-E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66497887"/>
                      </a:ext>
                    </a:extLst>
                  </a:tr>
                  <a:tr h="449215">
                    <a:tc>
                      <a:txBody>
                        <a:bodyPr/>
                        <a:lstStyle/>
                        <a:p>
                          <a:endParaRPr lang="es-ES"/>
                        </a:p>
                      </a:txBody>
                      <a:tcPr>
                        <a:blipFill>
                          <a:blip r:embed="rId2"/>
                          <a:stretch>
                            <a:fillRect l="-405" t="-505405" r="-300810" b="-30270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s-ES" dirty="0" smtClean="0"/>
                            <a:t>Mega (M)</a:t>
                          </a:r>
                          <a:endParaRPr lang="es-E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ES"/>
                        </a:p>
                      </a:txBody>
                      <a:tcPr>
                        <a:blipFill>
                          <a:blip r:embed="rId2"/>
                          <a:stretch>
                            <a:fillRect l="-200000" t="-505405" r="-101215" b="-30270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s-ES" dirty="0" smtClean="0"/>
                            <a:t>micro (</a:t>
                          </a:r>
                          <a:r>
                            <a:rPr lang="el-GR" dirty="0" smtClean="0"/>
                            <a:t>μ</a:t>
                          </a:r>
                          <a:r>
                            <a:rPr lang="es-ES" dirty="0" smtClean="0"/>
                            <a:t>)</a:t>
                          </a:r>
                          <a:endParaRPr lang="es-E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38419337"/>
                      </a:ext>
                    </a:extLst>
                  </a:tr>
                  <a:tr h="449215">
                    <a:tc>
                      <a:txBody>
                        <a:bodyPr/>
                        <a:lstStyle/>
                        <a:p>
                          <a:endParaRPr lang="es-ES"/>
                        </a:p>
                      </a:txBody>
                      <a:tcPr>
                        <a:blipFill>
                          <a:blip r:embed="rId2"/>
                          <a:stretch>
                            <a:fillRect l="-405" t="-605405" r="-300810" b="-20270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s-ES" dirty="0" smtClean="0"/>
                            <a:t>kilo (k)</a:t>
                          </a:r>
                          <a:endParaRPr lang="es-E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ES"/>
                        </a:p>
                      </a:txBody>
                      <a:tcPr>
                        <a:blipFill>
                          <a:blip r:embed="rId2"/>
                          <a:stretch>
                            <a:fillRect l="-200000" t="-605405" r="-101215" b="-20270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s-ES" dirty="0" smtClean="0"/>
                            <a:t>mili (m)</a:t>
                          </a:r>
                          <a:endParaRPr lang="es-E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95905547"/>
                      </a:ext>
                    </a:extLst>
                  </a:tr>
                  <a:tr h="449215">
                    <a:tc>
                      <a:txBody>
                        <a:bodyPr/>
                        <a:lstStyle/>
                        <a:p>
                          <a:endParaRPr lang="es-ES"/>
                        </a:p>
                      </a:txBody>
                      <a:tcPr>
                        <a:blipFill>
                          <a:blip r:embed="rId2"/>
                          <a:stretch>
                            <a:fillRect l="-405" t="-705405" r="-300810" b="-10270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s-ES" dirty="0" err="1" smtClean="0"/>
                            <a:t>hecto</a:t>
                          </a:r>
                          <a:r>
                            <a:rPr lang="es-ES" dirty="0" smtClean="0"/>
                            <a:t> (h)</a:t>
                          </a:r>
                          <a:endParaRPr lang="es-E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ES"/>
                        </a:p>
                      </a:txBody>
                      <a:tcPr>
                        <a:blipFill>
                          <a:blip r:embed="rId2"/>
                          <a:stretch>
                            <a:fillRect l="-200000" t="-705405" r="-101215" b="-10270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s-ES" dirty="0" err="1" smtClean="0"/>
                            <a:t>centi</a:t>
                          </a:r>
                          <a:r>
                            <a:rPr lang="es-ES" dirty="0" smtClean="0"/>
                            <a:t> (c)</a:t>
                          </a:r>
                          <a:endParaRPr lang="es-E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30450450"/>
                      </a:ext>
                    </a:extLst>
                  </a:tr>
                  <a:tr h="449215">
                    <a:tc>
                      <a:txBody>
                        <a:bodyPr/>
                        <a:lstStyle/>
                        <a:p>
                          <a:endParaRPr lang="es-ES"/>
                        </a:p>
                      </a:txBody>
                      <a:tcPr>
                        <a:blipFill>
                          <a:blip r:embed="rId2"/>
                          <a:stretch>
                            <a:fillRect l="-405" t="-805405" r="-300810" b="-270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s-ES" dirty="0" err="1" smtClean="0"/>
                            <a:t>deca</a:t>
                          </a:r>
                          <a:r>
                            <a:rPr lang="es-ES" dirty="0" smtClean="0"/>
                            <a:t> (da)</a:t>
                          </a:r>
                          <a:endParaRPr lang="es-E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ES"/>
                        </a:p>
                      </a:txBody>
                      <a:tcPr>
                        <a:blipFill>
                          <a:blip r:embed="rId2"/>
                          <a:stretch>
                            <a:fillRect l="-200000" t="-805405" r="-101215" b="-270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s-ES" dirty="0" err="1" smtClean="0"/>
                            <a:t>deci</a:t>
                          </a:r>
                          <a:r>
                            <a:rPr lang="es-ES" dirty="0" smtClean="0"/>
                            <a:t> (d) </a:t>
                          </a:r>
                          <a:endParaRPr lang="es-E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62478008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2050" name="Picture 2" descr="2.4. Conversión de unidades | UNIDADES DE MEDID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8121" y="1901920"/>
            <a:ext cx="260985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Múltiplos y submúltiplos | Midiendo masa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6158" y="3819080"/>
            <a:ext cx="2365952" cy="2166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039772" y="58936"/>
            <a:ext cx="919876" cy="1400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6240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5. La medida</a:t>
            </a:r>
            <a:br>
              <a:rPr lang="es-ES" dirty="0" smtClean="0"/>
            </a:br>
            <a:r>
              <a:rPr lang="es-ES" dirty="0" smtClean="0"/>
              <a:t>5.3. Notación científica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39772" y="58936"/>
            <a:ext cx="919876" cy="1400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3888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ción">
  <a:themeElements>
    <a:clrScheme name="Retrospección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213</TotalTime>
  <Words>532</Words>
  <Application>Microsoft Office PowerPoint</Application>
  <PresentationFormat>Panorámica</PresentationFormat>
  <Paragraphs>97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3" baseType="lpstr">
      <vt:lpstr>Arial</vt:lpstr>
      <vt:lpstr>Bahnschrift Light SemiCondensed</vt:lpstr>
      <vt:lpstr>Calibri</vt:lpstr>
      <vt:lpstr>Calibri Light</vt:lpstr>
      <vt:lpstr>Cambria Math</vt:lpstr>
      <vt:lpstr>Retrospección</vt:lpstr>
      <vt:lpstr>Tema 0: La ciencia y la medida</vt:lpstr>
      <vt:lpstr>Índice</vt:lpstr>
      <vt:lpstr>5. La medida 5.1. Magnitud y unidad </vt:lpstr>
      <vt:lpstr>5. La medida 5.2. El sistema internacional de unidades (SI)</vt:lpstr>
      <vt:lpstr>5. La medida 5.2. El sistema internacional de unidades (SI)</vt:lpstr>
      <vt:lpstr>5. La medida 5.2. El sistema internacional de unidades (SI)</vt:lpstr>
      <vt:lpstr>5. La medida 5.3. Notación científica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Tema 0: La ciencia y la medida</dc:title>
  <dc:creator>Usuario</dc:creator>
  <cp:lastModifiedBy>Usuario</cp:lastModifiedBy>
  <cp:revision>18</cp:revision>
  <dcterms:created xsi:type="dcterms:W3CDTF">2024-09-09T18:46:37Z</dcterms:created>
  <dcterms:modified xsi:type="dcterms:W3CDTF">2024-09-09T22:19:51Z</dcterms:modified>
</cp:coreProperties>
</file>