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http://customooxmlschemas.google.com/">
      <go:slidesCustomData xmlns:go="http://customooxmlschemas.google.com/" r:id="rId42" roundtripDataSignature="AMtx7mjXFkVTGroLi1yvUk2HgL/eAfUf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4" name="Google Shape;4;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6" name="Google Shape;6;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 name="Google Shape;7;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 name="Google Shape;8;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9" name="Google Shape;9;n"/>
          <p:cNvSpPr txBox="1"/>
          <p:nvPr>
            <p:ph idx="4"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7" name="Google Shape;4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8" name="Google Shape;4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0: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83" name="Google Shape;38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84" name="Google Shape;38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1: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23" name="Google Shape;42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24" name="Google Shape;424;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2: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59" name="Google Shape;45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60" name="Google Shape;46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3: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85" name="Google Shape;48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86" name="Google Shape;48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4: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524" name="Google Shape;52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25" name="Google Shape;525;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15: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570" name="Google Shape;57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71" name="Google Shape;571;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16: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602" name="Google Shape;60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03" name="Google Shape;603;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17: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636" name="Google Shape;63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37" name="Google Shape;637;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18: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676" name="Google Shape;67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77" name="Google Shape;67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19: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708" name="Google Shape;70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09" name="Google Shape;709;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71" name="Google Shape;7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2" name="Google Shape;7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20: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754" name="Google Shape;75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55" name="Google Shape;755;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21: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798" name="Google Shape;79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99" name="Google Shape;799;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22: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807" name="Google Shape;80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08" name="Google Shape;808;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23: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816" name="Google Shape;81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17" name="Google Shape;817;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24: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826" name="Google Shape;82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27" name="Google Shape;827;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25: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836" name="Google Shape;83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37" name="Google Shape;837;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26: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846" name="Google Shape;84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47" name="Google Shape;847;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27: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856" name="Google Shape;85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57" name="Google Shape;857;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28: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866" name="Google Shape;86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67" name="Google Shape;867;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29: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876" name="Google Shape;87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77" name="Google Shape;877;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84" name="Google Shape;8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5" name="Google Shape;8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30: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886" name="Google Shape;88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87" name="Google Shape;887;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31: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899" name="Google Shape;89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00" name="Google Shape;900;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32: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909" name="Google Shape;90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10" name="Google Shape;910;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33: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921" name="Google Shape;92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22" name="Google Shape;922;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p34: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931" name="Google Shape;931;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32" name="Google Shape;932;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35: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941" name="Google Shape;94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42" name="Google Shape;942;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93" name="Google Shape;9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4" name="Google Shape;9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40" name="Google Shape;14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1" name="Google Shape;14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6: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88" name="Google Shape;18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89" name="Google Shape;18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7: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48" name="Google Shape;24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49" name="Google Shape;24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8: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99" name="Google Shape;29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00" name="Google Shape;30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9: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41" name="Google Shape;34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42" name="Google Shape;34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with centered title and subtitle placeholders" type="title">
  <p:cSld name="TITLE">
    <p:spTree>
      <p:nvGrpSpPr>
        <p:cNvPr id="33" name="Shape 33"/>
        <p:cNvGrpSpPr/>
        <p:nvPr/>
      </p:nvGrpSpPr>
      <p:grpSpPr>
        <a:xfrm>
          <a:off x="0" y="0"/>
          <a:ext cx="0" cy="0"/>
          <a:chOff x="0" y="0"/>
          <a:chExt cx="0" cy="0"/>
        </a:xfrm>
      </p:grpSpPr>
      <p:sp>
        <p:nvSpPr>
          <p:cNvPr id="34" name="Google Shape;34;p37"/>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5" name="Google Shape;35;p3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6" name="Google Shape;36;p3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7" name="Google Shape;37;p3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8" name="Google Shape;38;p3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0" marR="0" rtl="0" algn="l">
              <a:lnSpc>
                <a:spcPct val="100000"/>
              </a:lnSpc>
              <a:spcBef>
                <a:spcPts val="0"/>
              </a:spcBef>
              <a:spcAft>
                <a:spcPts val="0"/>
              </a:spcAft>
              <a:buNone/>
              <a:defRPr b="0" i="0" sz="1800" u="none">
                <a:solidFill>
                  <a:schemeClr val="dk1"/>
                </a:solidFill>
                <a:latin typeface="Arial"/>
                <a:ea typeface="Arial"/>
                <a:cs typeface="Arial"/>
                <a:sym typeface="Arial"/>
              </a:defRPr>
            </a:lvl2pPr>
            <a:lvl3pPr indent="0" lvl="2" marL="0" marR="0" rtl="0" algn="l">
              <a:lnSpc>
                <a:spcPct val="100000"/>
              </a:lnSpc>
              <a:spcBef>
                <a:spcPts val="0"/>
              </a:spcBef>
              <a:spcAft>
                <a:spcPts val="0"/>
              </a:spcAft>
              <a:buNone/>
              <a:defRPr b="0" i="0" sz="1800" u="none">
                <a:solidFill>
                  <a:schemeClr val="dk1"/>
                </a:solidFill>
                <a:latin typeface="Arial"/>
                <a:ea typeface="Arial"/>
                <a:cs typeface="Arial"/>
                <a:sym typeface="Arial"/>
              </a:defRPr>
            </a:lvl3pPr>
            <a:lvl4pPr indent="0" lvl="3" marL="0" marR="0" rtl="0" algn="l">
              <a:lnSpc>
                <a:spcPct val="100000"/>
              </a:lnSpc>
              <a:spcBef>
                <a:spcPts val="0"/>
              </a:spcBef>
              <a:spcAft>
                <a:spcPts val="0"/>
              </a:spcAft>
              <a:buNone/>
              <a:defRPr b="0" i="0" sz="1800" u="none">
                <a:solidFill>
                  <a:schemeClr val="dk1"/>
                </a:solidFill>
                <a:latin typeface="Arial"/>
                <a:ea typeface="Arial"/>
                <a:cs typeface="Arial"/>
                <a:sym typeface="Arial"/>
              </a:defRPr>
            </a:lvl4pPr>
            <a:lvl5pPr indent="0" lvl="4" marL="0" marR="0" rtl="0" algn="l">
              <a:lnSpc>
                <a:spcPct val="100000"/>
              </a:lnSpc>
              <a:spcBef>
                <a:spcPts val="0"/>
              </a:spcBef>
              <a:spcAft>
                <a:spcPts val="0"/>
              </a:spcAft>
              <a:buNone/>
              <a:defRPr b="0" i="0" sz="1800" u="none">
                <a:solidFill>
                  <a:schemeClr val="dk1"/>
                </a:solidFill>
                <a:latin typeface="Arial"/>
                <a:ea typeface="Arial"/>
                <a:cs typeface="Arial"/>
                <a:sym typeface="Arial"/>
              </a:defRPr>
            </a:lvl5pPr>
            <a:lvl6pPr indent="0" lvl="5" marL="0" marR="0" rtl="0" algn="l">
              <a:lnSpc>
                <a:spcPct val="100000"/>
              </a:lnSpc>
              <a:spcBef>
                <a:spcPts val="0"/>
              </a:spcBef>
              <a:spcAft>
                <a:spcPts val="0"/>
              </a:spcAft>
              <a:buNone/>
              <a:defRPr b="0" i="0" sz="1800" u="none">
                <a:solidFill>
                  <a:schemeClr val="dk1"/>
                </a:solidFill>
                <a:latin typeface="Arial"/>
                <a:ea typeface="Arial"/>
                <a:cs typeface="Arial"/>
                <a:sym typeface="Arial"/>
              </a:defRPr>
            </a:lvl6pPr>
            <a:lvl7pPr indent="0" lvl="6" marL="0" marR="0" rtl="0" algn="l">
              <a:lnSpc>
                <a:spcPct val="100000"/>
              </a:lnSpc>
              <a:spcBef>
                <a:spcPts val="0"/>
              </a:spcBef>
              <a:spcAft>
                <a:spcPts val="0"/>
              </a:spcAft>
              <a:buNone/>
              <a:defRPr b="0" i="0" sz="1800" u="none">
                <a:solidFill>
                  <a:schemeClr val="dk1"/>
                </a:solidFill>
                <a:latin typeface="Arial"/>
                <a:ea typeface="Arial"/>
                <a:cs typeface="Arial"/>
                <a:sym typeface="Arial"/>
              </a:defRPr>
            </a:lvl7pPr>
            <a:lvl8pPr indent="0" lvl="7" marL="0" marR="0" rtl="0" algn="l">
              <a:lnSpc>
                <a:spcPct val="100000"/>
              </a:lnSpc>
              <a:spcBef>
                <a:spcPts val="0"/>
              </a:spcBef>
              <a:spcAft>
                <a:spcPts val="0"/>
              </a:spcAft>
              <a:buNone/>
              <a:defRPr b="0" i="0" sz="1800" u="none">
                <a:solidFill>
                  <a:schemeClr val="dk1"/>
                </a:solidFill>
                <a:latin typeface="Arial"/>
                <a:ea typeface="Arial"/>
                <a:cs typeface="Arial"/>
                <a:sym typeface="Arial"/>
              </a:defRPr>
            </a:lvl8pPr>
            <a:lvl9pPr indent="0" lvl="8" marL="0" marR="0" rtl="0" algn="l">
              <a:lnSpc>
                <a:spcPct val="100000"/>
              </a:lnSpc>
              <a:spcBef>
                <a:spcPts val="0"/>
              </a:spcBef>
              <a:spcAft>
                <a:spcPts val="0"/>
              </a:spcAft>
              <a:buNone/>
              <a:defRPr b="0" i="0" sz="1800" u="non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10" name="Shape 10"/>
        <p:cNvGrpSpPr/>
        <p:nvPr/>
      </p:nvGrpSpPr>
      <p:grpSpPr>
        <a:xfrm>
          <a:off x="0" y="0"/>
          <a:ext cx="0" cy="0"/>
          <a:chOff x="0" y="0"/>
          <a:chExt cx="0" cy="0"/>
        </a:xfrm>
      </p:grpSpPr>
      <p:pic>
        <p:nvPicPr>
          <p:cNvPr id="11" name="Google Shape;11;p36"/>
          <p:cNvPicPr preferRelativeResize="0"/>
          <p:nvPr/>
        </p:nvPicPr>
        <p:blipFill rotWithShape="1">
          <a:blip r:embed="rId1">
            <a:alphaModFix/>
          </a:blip>
          <a:srcRect b="0" l="0" r="0" t="0"/>
          <a:stretch/>
        </p:blipFill>
        <p:spPr>
          <a:xfrm>
            <a:off x="0" y="-6350"/>
            <a:ext cx="9144000" cy="6864350"/>
          </a:xfrm>
          <a:prstGeom prst="rect">
            <a:avLst/>
          </a:prstGeom>
          <a:noFill/>
          <a:ln>
            <a:noFill/>
          </a:ln>
        </p:spPr>
      </p:pic>
      <p:sp>
        <p:nvSpPr>
          <p:cNvPr id="12" name="Google Shape;12;p36"/>
          <p:cNvSpPr txBox="1"/>
          <p:nvPr/>
        </p:nvSpPr>
        <p:spPr>
          <a:xfrm>
            <a:off x="5686425" y="0"/>
            <a:ext cx="3457575"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200"/>
              <a:buFont typeface="Arial"/>
              <a:buNone/>
            </a:pPr>
            <a:r>
              <a:rPr b="1" i="0" lang="en-US" sz="1200" u="none">
                <a:solidFill>
                  <a:schemeClr val="lt1"/>
                </a:solidFill>
                <a:latin typeface="Arial"/>
                <a:ea typeface="Arial"/>
                <a:cs typeface="Arial"/>
                <a:sym typeface="Arial"/>
              </a:rPr>
              <a:t>HISTORIA DE ESPAÑA</a:t>
            </a:r>
            <a:endParaRPr/>
          </a:p>
          <a:p>
            <a:pPr indent="0" lvl="0" marL="0" marR="0" rtl="0" algn="ctr">
              <a:lnSpc>
                <a:spcPct val="100000"/>
              </a:lnSpc>
              <a:spcBef>
                <a:spcPts val="0"/>
              </a:spcBef>
              <a:spcAft>
                <a:spcPts val="0"/>
              </a:spcAft>
              <a:buClr>
                <a:schemeClr val="lt1"/>
              </a:buClr>
              <a:buSzPts val="1200"/>
              <a:buFont typeface="Arial"/>
              <a:buNone/>
            </a:pPr>
            <a:r>
              <a:rPr b="1" i="0" lang="en-US" sz="1200" u="none">
                <a:solidFill>
                  <a:schemeClr val="lt1"/>
                </a:solidFill>
                <a:latin typeface="Arial"/>
                <a:ea typeface="Arial"/>
                <a:cs typeface="Arial"/>
                <a:sym typeface="Arial"/>
              </a:rPr>
              <a:t>TEMA 14</a:t>
            </a:r>
            <a:endParaRPr/>
          </a:p>
        </p:txBody>
      </p:sp>
      <p:grpSp>
        <p:nvGrpSpPr>
          <p:cNvPr id="13" name="Google Shape;13;p36"/>
          <p:cNvGrpSpPr/>
          <p:nvPr/>
        </p:nvGrpSpPr>
        <p:grpSpPr>
          <a:xfrm>
            <a:off x="2482850" y="44450"/>
            <a:ext cx="1079500" cy="360362"/>
            <a:chOff x="1247" y="30"/>
            <a:chExt cx="680" cy="227"/>
          </a:xfrm>
        </p:grpSpPr>
        <p:sp>
          <p:nvSpPr>
            <p:cNvPr id="14" name="Google Shape;14;p36"/>
            <p:cNvSpPr/>
            <p:nvPr/>
          </p:nvSpPr>
          <p:spPr>
            <a:xfrm>
              <a:off x="1247" y="30"/>
              <a:ext cx="680" cy="227"/>
            </a:xfrm>
            <a:prstGeom prst="roundRect">
              <a:avLst>
                <a:gd fmla="val 16667" name="adj"/>
              </a:avLst>
            </a:prstGeom>
            <a:solidFill>
              <a:schemeClr val="lt1"/>
            </a:solidFill>
            <a:ln cap="flat" cmpd="sng" w="9525">
              <a:solidFill>
                <a:srgbClr val="B4007C"/>
              </a:solidFill>
              <a:prstDash val="solid"/>
              <a:miter lim="800000"/>
              <a:headEnd len="sm" w="sm" type="none"/>
              <a:tailEnd len="sm" w="sm" type="none"/>
            </a:ln>
          </p:spPr>
          <p:txBody>
            <a:bodyPr anchorCtr="0" anchor="ctr" bIns="45700" lIns="91425" spcFirstLastPara="1" rIns="54000" wrap="square" tIns="45700">
              <a:noAutofit/>
            </a:bodyPr>
            <a:lstStyle/>
            <a:p>
              <a:pPr indent="0" lvl="0" marL="0" marR="0" rtl="0" algn="r">
                <a:lnSpc>
                  <a:spcPct val="100000"/>
                </a:lnSpc>
                <a:spcBef>
                  <a:spcPts val="0"/>
                </a:spcBef>
                <a:spcAft>
                  <a:spcPts val="0"/>
                </a:spcAft>
                <a:buClr>
                  <a:srgbClr val="B4007C"/>
                </a:buClr>
                <a:buSzPts val="1000"/>
                <a:buFont typeface="Arial"/>
                <a:buNone/>
              </a:pPr>
              <a:r>
                <a:rPr b="1" i="0" lang="en-US" sz="1000" u="none">
                  <a:solidFill>
                    <a:srgbClr val="B4007C"/>
                  </a:solidFill>
                  <a:latin typeface="Arial"/>
                  <a:ea typeface="Arial"/>
                  <a:cs typeface="Arial"/>
                  <a:sym typeface="Arial"/>
                </a:rPr>
                <a:t>RECURSOS</a:t>
              </a:r>
              <a:endParaRPr/>
            </a:p>
          </p:txBody>
        </p:sp>
        <p:sp>
          <p:nvSpPr>
            <p:cNvPr id="15" name="Google Shape;15;p36"/>
            <p:cNvSpPr/>
            <p:nvPr/>
          </p:nvSpPr>
          <p:spPr>
            <a:xfrm>
              <a:off x="1247" y="73"/>
              <a:ext cx="136" cy="136"/>
            </a:xfrm>
            <a:prstGeom prst="ellipse">
              <a:avLst/>
            </a:prstGeom>
            <a:solidFill>
              <a:srgbClr val="B4007C"/>
            </a:solidFill>
            <a:ln cap="flat" cmpd="sng" w="9525">
              <a:solidFill>
                <a:srgbClr val="B400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 name="Google Shape;16;p36"/>
            <p:cNvSpPr/>
            <p:nvPr/>
          </p:nvSpPr>
          <p:spPr>
            <a:xfrm rot="5400000">
              <a:off x="1281" y="101"/>
              <a:ext cx="90" cy="78"/>
            </a:xfrm>
            <a:prstGeom prst="triangle">
              <a:avLst>
                <a:gd fmla="val 50000" name="adj"/>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7" name="Google Shape;17;p36"/>
          <p:cNvGrpSpPr/>
          <p:nvPr/>
        </p:nvGrpSpPr>
        <p:grpSpPr>
          <a:xfrm>
            <a:off x="3632200" y="47625"/>
            <a:ext cx="1079500" cy="360362"/>
            <a:chOff x="1972" y="30"/>
            <a:chExt cx="680" cy="227"/>
          </a:xfrm>
        </p:grpSpPr>
        <p:sp>
          <p:nvSpPr>
            <p:cNvPr id="18" name="Google Shape;18;p36"/>
            <p:cNvSpPr/>
            <p:nvPr/>
          </p:nvSpPr>
          <p:spPr>
            <a:xfrm>
              <a:off x="1972" y="30"/>
              <a:ext cx="680" cy="227"/>
            </a:xfrm>
            <a:prstGeom prst="roundRect">
              <a:avLst>
                <a:gd fmla="val 16667" name="adj"/>
              </a:avLst>
            </a:prstGeom>
            <a:solidFill>
              <a:schemeClr val="lt1"/>
            </a:solidFill>
            <a:ln cap="flat" cmpd="sng" w="9525">
              <a:solidFill>
                <a:srgbClr val="B4007C"/>
              </a:solidFill>
              <a:prstDash val="solid"/>
              <a:miter lim="800000"/>
              <a:headEnd len="sm" w="sm" type="none"/>
              <a:tailEnd len="sm" w="sm" type="none"/>
            </a:ln>
          </p:spPr>
          <p:txBody>
            <a:bodyPr anchorCtr="0" anchor="ctr" bIns="45700" lIns="91425" spcFirstLastPara="1" rIns="54000" wrap="square" tIns="45700">
              <a:noAutofit/>
            </a:bodyPr>
            <a:lstStyle/>
            <a:p>
              <a:pPr indent="0" lvl="0" marL="0" marR="0" rtl="0" algn="r">
                <a:lnSpc>
                  <a:spcPct val="100000"/>
                </a:lnSpc>
                <a:spcBef>
                  <a:spcPts val="0"/>
                </a:spcBef>
                <a:spcAft>
                  <a:spcPts val="0"/>
                </a:spcAft>
                <a:buClr>
                  <a:srgbClr val="B4007C"/>
                </a:buClr>
                <a:buSzPts val="1000"/>
                <a:buFont typeface="Arial"/>
                <a:buNone/>
              </a:pPr>
              <a:r>
                <a:rPr b="1" i="0" lang="en-US" sz="1000" u="none">
                  <a:solidFill>
                    <a:srgbClr val="B4007C"/>
                  </a:solidFill>
                  <a:latin typeface="Arial"/>
                  <a:ea typeface="Arial"/>
                  <a:cs typeface="Arial"/>
                  <a:sym typeface="Arial"/>
                </a:rPr>
                <a:t>INTERNET</a:t>
              </a:r>
              <a:endParaRPr/>
            </a:p>
          </p:txBody>
        </p:sp>
        <p:sp>
          <p:nvSpPr>
            <p:cNvPr id="19" name="Google Shape;19;p36"/>
            <p:cNvSpPr/>
            <p:nvPr/>
          </p:nvSpPr>
          <p:spPr>
            <a:xfrm>
              <a:off x="1972" y="73"/>
              <a:ext cx="136" cy="136"/>
            </a:xfrm>
            <a:prstGeom prst="ellipse">
              <a:avLst/>
            </a:prstGeom>
            <a:solidFill>
              <a:srgbClr val="B4007C"/>
            </a:solidFill>
            <a:ln cap="flat" cmpd="sng" w="9525">
              <a:solidFill>
                <a:srgbClr val="B400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 name="Google Shape;20;p36"/>
            <p:cNvSpPr/>
            <p:nvPr/>
          </p:nvSpPr>
          <p:spPr>
            <a:xfrm rot="5400000">
              <a:off x="2006" y="101"/>
              <a:ext cx="90" cy="78"/>
            </a:xfrm>
            <a:prstGeom prst="triangle">
              <a:avLst>
                <a:gd fmla="val 50000" name="adj"/>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21" name="Google Shape;21;p36"/>
          <p:cNvGrpSpPr/>
          <p:nvPr/>
        </p:nvGrpSpPr>
        <p:grpSpPr>
          <a:xfrm>
            <a:off x="982662" y="38100"/>
            <a:ext cx="1430337" cy="360362"/>
            <a:chOff x="3875" y="833"/>
            <a:chExt cx="901" cy="227"/>
          </a:xfrm>
        </p:grpSpPr>
        <p:sp>
          <p:nvSpPr>
            <p:cNvPr id="22" name="Google Shape;22;p36"/>
            <p:cNvSpPr/>
            <p:nvPr/>
          </p:nvSpPr>
          <p:spPr>
            <a:xfrm>
              <a:off x="3875" y="833"/>
              <a:ext cx="901" cy="227"/>
            </a:xfrm>
            <a:prstGeom prst="roundRect">
              <a:avLst>
                <a:gd fmla="val 16667" name="adj"/>
              </a:avLst>
            </a:prstGeom>
            <a:solidFill>
              <a:schemeClr val="lt1"/>
            </a:solidFill>
            <a:ln cap="flat" cmpd="sng" w="9525">
              <a:solidFill>
                <a:srgbClr val="B400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B4007C"/>
                </a:buClr>
                <a:buSzPts val="1000"/>
                <a:buFont typeface="Arial"/>
                <a:buNone/>
              </a:pPr>
              <a:r>
                <a:rPr b="1" i="0" lang="en-US" sz="1000" u="none">
                  <a:solidFill>
                    <a:srgbClr val="B4007C"/>
                  </a:solidFill>
                  <a:latin typeface="Arial"/>
                  <a:ea typeface="Arial"/>
                  <a:cs typeface="Arial"/>
                  <a:sym typeface="Arial"/>
                </a:rPr>
                <a:t>PRESENTACIÓN</a:t>
              </a:r>
              <a:endParaRPr/>
            </a:p>
          </p:txBody>
        </p:sp>
        <p:grpSp>
          <p:nvGrpSpPr>
            <p:cNvPr id="23" name="Google Shape;23;p36"/>
            <p:cNvGrpSpPr/>
            <p:nvPr/>
          </p:nvGrpSpPr>
          <p:grpSpPr>
            <a:xfrm>
              <a:off x="3875" y="878"/>
              <a:ext cx="136" cy="136"/>
              <a:chOff x="4534" y="906"/>
              <a:chExt cx="136" cy="136"/>
            </a:xfrm>
          </p:grpSpPr>
          <p:sp>
            <p:nvSpPr>
              <p:cNvPr id="24" name="Google Shape;24;p36"/>
              <p:cNvSpPr/>
              <p:nvPr/>
            </p:nvSpPr>
            <p:spPr>
              <a:xfrm>
                <a:off x="4534" y="906"/>
                <a:ext cx="136" cy="136"/>
              </a:xfrm>
              <a:prstGeom prst="ellipse">
                <a:avLst/>
              </a:prstGeom>
              <a:solidFill>
                <a:srgbClr val="B4007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 name="Google Shape;25;p36"/>
              <p:cNvSpPr/>
              <p:nvPr/>
            </p:nvSpPr>
            <p:spPr>
              <a:xfrm rot="5400000">
                <a:off x="4568" y="934"/>
                <a:ext cx="90" cy="78"/>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sp>
        <p:nvSpPr>
          <p:cNvPr id="26" name="Google Shape;26;p36"/>
          <p:cNvSpPr txBox="1"/>
          <p:nvPr/>
        </p:nvSpPr>
        <p:spPr>
          <a:xfrm>
            <a:off x="7481887" y="6402387"/>
            <a:ext cx="1431925" cy="427037"/>
          </a:xfrm>
          <a:prstGeom prst="rect">
            <a:avLst/>
          </a:prstGeom>
          <a:noFill/>
          <a:ln>
            <a:noFill/>
          </a:ln>
        </p:spPr>
        <p:txBody>
          <a:bodyPr anchorCtr="0" anchor="t" bIns="45700" lIns="91425" spcFirstLastPara="1" rIns="18000" wrap="square" tIns="45700">
            <a:spAutoFit/>
          </a:bodyPr>
          <a:lstStyle/>
          <a:p>
            <a:pPr indent="0" lvl="0" marL="0" marR="0" rtl="0" algn="r">
              <a:lnSpc>
                <a:spcPct val="100000"/>
              </a:lnSpc>
              <a:spcBef>
                <a:spcPts val="0"/>
              </a:spcBef>
              <a:spcAft>
                <a:spcPts val="0"/>
              </a:spcAft>
              <a:buClr>
                <a:schemeClr val="lt1"/>
              </a:buClr>
              <a:buSzPts val="2200"/>
              <a:buFont typeface="Arial"/>
              <a:buNone/>
            </a:pPr>
            <a:r>
              <a:rPr b="1" i="0" lang="en-US" sz="2200" u="none">
                <a:solidFill>
                  <a:schemeClr val="lt1"/>
                </a:solidFill>
                <a:latin typeface="Arial"/>
                <a:ea typeface="Arial"/>
                <a:cs typeface="Arial"/>
                <a:sym typeface="Arial"/>
              </a:rPr>
              <a:t>Santillana</a:t>
            </a:r>
            <a:endParaRPr/>
          </a:p>
        </p:txBody>
      </p:sp>
      <p:grpSp>
        <p:nvGrpSpPr>
          <p:cNvPr id="27" name="Google Shape;27;p36"/>
          <p:cNvGrpSpPr/>
          <p:nvPr/>
        </p:nvGrpSpPr>
        <p:grpSpPr>
          <a:xfrm>
            <a:off x="106362" y="47625"/>
            <a:ext cx="809625" cy="360362"/>
            <a:chOff x="167" y="1458"/>
            <a:chExt cx="510" cy="227"/>
          </a:xfrm>
        </p:grpSpPr>
        <p:sp>
          <p:nvSpPr>
            <p:cNvPr id="28" name="Google Shape;28;p36"/>
            <p:cNvSpPr/>
            <p:nvPr/>
          </p:nvSpPr>
          <p:spPr>
            <a:xfrm>
              <a:off x="167" y="1458"/>
              <a:ext cx="510" cy="227"/>
            </a:xfrm>
            <a:prstGeom prst="roundRect">
              <a:avLst>
                <a:gd fmla="val 16667" name="adj"/>
              </a:avLst>
            </a:prstGeom>
            <a:solidFill>
              <a:schemeClr val="lt1"/>
            </a:solidFill>
            <a:ln cap="flat" cmpd="sng" w="9525">
              <a:solidFill>
                <a:srgbClr val="B4007C"/>
              </a:solidFill>
              <a:prstDash val="solid"/>
              <a:miter lim="800000"/>
              <a:headEnd len="sm" w="sm" type="none"/>
              <a:tailEnd len="sm" w="sm" type="none"/>
            </a:ln>
          </p:spPr>
          <p:txBody>
            <a:bodyPr anchorCtr="0" anchor="ctr" bIns="45700" lIns="91425" spcFirstLastPara="1" rIns="54000" wrap="square" tIns="45700">
              <a:noAutofit/>
            </a:bodyPr>
            <a:lstStyle/>
            <a:p>
              <a:pPr indent="0" lvl="0" marL="0" marR="0" rtl="0" algn="r">
                <a:lnSpc>
                  <a:spcPct val="100000"/>
                </a:lnSpc>
                <a:spcBef>
                  <a:spcPts val="0"/>
                </a:spcBef>
                <a:spcAft>
                  <a:spcPts val="0"/>
                </a:spcAft>
                <a:buClr>
                  <a:schemeClr val="dk1"/>
                </a:buClr>
                <a:buSzPts val="1000"/>
                <a:buFont typeface="Arial"/>
                <a:buNone/>
              </a:pPr>
              <a:r>
                <a:rPr b="1" i="0" lang="en-US" sz="1000" u="none">
                  <a:solidFill>
                    <a:schemeClr val="dk1"/>
                  </a:solidFill>
                  <a:latin typeface="Arial"/>
                  <a:ea typeface="Arial"/>
                  <a:cs typeface="Arial"/>
                  <a:sym typeface="Arial"/>
                </a:rPr>
                <a:t> </a:t>
              </a:r>
              <a:r>
                <a:rPr b="1" i="0" lang="en-US" sz="1000" u="none">
                  <a:solidFill>
                    <a:srgbClr val="B4007C"/>
                  </a:solidFill>
                  <a:latin typeface="Arial"/>
                  <a:ea typeface="Arial"/>
                  <a:cs typeface="Arial"/>
                  <a:sym typeface="Arial"/>
                </a:rPr>
                <a:t>INICIO</a:t>
              </a:r>
              <a:endParaRPr/>
            </a:p>
          </p:txBody>
        </p:sp>
        <p:sp>
          <p:nvSpPr>
            <p:cNvPr id="29" name="Google Shape;29;p36"/>
            <p:cNvSpPr/>
            <p:nvPr/>
          </p:nvSpPr>
          <p:spPr>
            <a:xfrm>
              <a:off x="169" y="1501"/>
              <a:ext cx="136" cy="136"/>
            </a:xfrm>
            <a:prstGeom prst="ellipse">
              <a:avLst/>
            </a:prstGeom>
            <a:solidFill>
              <a:srgbClr val="B4007C"/>
            </a:solidFill>
            <a:ln cap="flat" cmpd="sng" w="9525">
              <a:solidFill>
                <a:srgbClr val="B400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 name="Google Shape;30;p36"/>
            <p:cNvSpPr/>
            <p:nvPr/>
          </p:nvSpPr>
          <p:spPr>
            <a:xfrm rot="5400000">
              <a:off x="203" y="1529"/>
              <a:ext cx="90" cy="78"/>
            </a:xfrm>
            <a:prstGeom prst="triangle">
              <a:avLst>
                <a:gd fmla="val 50000" name="adj"/>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pic>
        <p:nvPicPr>
          <p:cNvPr id="31" name="Google Shape;31;p36"/>
          <p:cNvPicPr preferRelativeResize="0"/>
          <p:nvPr/>
        </p:nvPicPr>
        <p:blipFill rotWithShape="1">
          <a:blip r:embed="rId2">
            <a:alphaModFix/>
          </a:blip>
          <a:srcRect b="0" l="0" r="0" t="0"/>
          <a:stretch/>
        </p:blipFill>
        <p:spPr>
          <a:xfrm>
            <a:off x="6630987" y="6448425"/>
            <a:ext cx="792162" cy="381000"/>
          </a:xfrm>
          <a:prstGeom prst="rect">
            <a:avLst/>
          </a:prstGeom>
          <a:noFill/>
          <a:ln>
            <a:noFill/>
          </a:ln>
        </p:spPr>
      </p:pic>
      <p:pic>
        <p:nvPicPr>
          <p:cNvPr id="32" name="Google Shape;32;p36"/>
          <p:cNvPicPr preferRelativeResize="0"/>
          <p:nvPr/>
        </p:nvPicPr>
        <p:blipFill rotWithShape="1">
          <a:blip r:embed="rId3">
            <a:alphaModFix/>
          </a:blip>
          <a:srcRect b="0" l="0" r="0" t="0"/>
          <a:stretch/>
        </p:blipFill>
        <p:spPr>
          <a:xfrm>
            <a:off x="5407025" y="6448425"/>
            <a:ext cx="1073150" cy="381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 name="Shape 39"/>
        <p:cNvGrpSpPr/>
        <p:nvPr/>
      </p:nvGrpSpPr>
      <p:grpSpPr>
        <a:xfrm>
          <a:off x="0" y="0"/>
          <a:ext cx="0" cy="0"/>
          <a:chOff x="0" y="0"/>
          <a:chExt cx="0" cy="0"/>
        </a:xfrm>
      </p:grpSpPr>
      <p:sp>
        <p:nvSpPr>
          <p:cNvPr id="40" name="Google Shape;40;p3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41" name="Google Shape;41;p3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 name="Google Shape;42;p3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3" name="Google Shape;43;p3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 name="Google Shape;44;p3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jpg"/><Relationship Id="rId4" Type="http://schemas.openxmlformats.org/officeDocument/2006/relationships/image" Target="../media/image22.png"/><Relationship Id="rId9" Type="http://schemas.openxmlformats.org/officeDocument/2006/relationships/image" Target="../media/image24.png"/><Relationship Id="rId5" Type="http://schemas.openxmlformats.org/officeDocument/2006/relationships/image" Target="../media/image18.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 Id="rId4"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 Id="rId4" Type="http://schemas.openxmlformats.org/officeDocument/2006/relationships/image" Target="../media/image23.png"/><Relationship Id="rId9" Type="http://schemas.openxmlformats.org/officeDocument/2006/relationships/image" Target="../media/image35.png"/><Relationship Id="rId5" Type="http://schemas.openxmlformats.org/officeDocument/2006/relationships/image" Target="../media/image31.png"/><Relationship Id="rId6" Type="http://schemas.openxmlformats.org/officeDocument/2006/relationships/image" Target="../media/image27.png"/><Relationship Id="rId7" Type="http://schemas.openxmlformats.org/officeDocument/2006/relationships/image" Target="../media/image29.png"/><Relationship Id="rId8"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jp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jp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9.jp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9.jpg"/><Relationship Id="rId4" Type="http://schemas.openxmlformats.org/officeDocument/2006/relationships/image" Target="../media/image15.png"/><Relationship Id="rId5"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9.jp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9.jp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6.png"/><Relationship Id="rId4" Type="http://schemas.openxmlformats.org/officeDocument/2006/relationships/image" Target="../media/image9.jpg"/><Relationship Id="rId5"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9.jp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9.jpg"/><Relationship Id="rId4" Type="http://schemas.openxmlformats.org/officeDocument/2006/relationships/image" Target="../media/image39.png"/><Relationship Id="rId5"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49" name="Shape 49"/>
        <p:cNvGrpSpPr/>
        <p:nvPr/>
      </p:nvGrpSpPr>
      <p:grpSpPr>
        <a:xfrm>
          <a:off x="0" y="0"/>
          <a:ext cx="0" cy="0"/>
          <a:chOff x="0" y="0"/>
          <a:chExt cx="0" cy="0"/>
        </a:xfrm>
      </p:grpSpPr>
      <p:sp>
        <p:nvSpPr>
          <p:cNvPr id="50" name="Google Shape;50;p1"/>
          <p:cNvSpPr txBox="1"/>
          <p:nvPr/>
        </p:nvSpPr>
        <p:spPr>
          <a:xfrm>
            <a:off x="647700" y="635000"/>
            <a:ext cx="1044575" cy="1006475"/>
          </a:xfrm>
          <a:prstGeom prst="rect">
            <a:avLst/>
          </a:prstGeom>
          <a:solidFill>
            <a:srgbClr val="B400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6000"/>
              <a:buFont typeface="Arial"/>
              <a:buNone/>
            </a:pPr>
            <a:r>
              <a:rPr b="1" i="0" lang="en-US" sz="6000" u="none">
                <a:solidFill>
                  <a:schemeClr val="lt1"/>
                </a:solidFill>
                <a:latin typeface="Arial"/>
                <a:ea typeface="Arial"/>
                <a:cs typeface="Arial"/>
                <a:sym typeface="Arial"/>
              </a:rPr>
              <a:t>14</a:t>
            </a:r>
            <a:endParaRPr/>
          </a:p>
        </p:txBody>
      </p:sp>
      <p:sp>
        <p:nvSpPr>
          <p:cNvPr id="51" name="Google Shape;51;p1"/>
          <p:cNvSpPr txBox="1"/>
          <p:nvPr/>
        </p:nvSpPr>
        <p:spPr>
          <a:xfrm>
            <a:off x="1698625" y="1065212"/>
            <a:ext cx="5021262"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3200"/>
              <a:buFont typeface="Arial"/>
              <a:buNone/>
            </a:pPr>
            <a:r>
              <a:rPr b="1" i="0" lang="en-US" sz="3200" u="none">
                <a:solidFill>
                  <a:srgbClr val="B4007C"/>
                </a:solidFill>
                <a:latin typeface="Arial"/>
                <a:ea typeface="Arial"/>
                <a:cs typeface="Arial"/>
                <a:sym typeface="Arial"/>
              </a:rPr>
              <a:t>La guerra civil 1936-1939</a:t>
            </a:r>
            <a:endParaRPr/>
          </a:p>
        </p:txBody>
      </p:sp>
      <p:sp>
        <p:nvSpPr>
          <p:cNvPr id="52" name="Google Shape;52;p1"/>
          <p:cNvSpPr/>
          <p:nvPr/>
        </p:nvSpPr>
        <p:spPr>
          <a:xfrm>
            <a:off x="7254875" y="2905125"/>
            <a:ext cx="1539875" cy="360362"/>
          </a:xfrm>
          <a:prstGeom prst="roundRect">
            <a:avLst>
              <a:gd fmla="val 16667" name="adj"/>
            </a:avLst>
          </a:prstGeom>
          <a:solidFill>
            <a:srgbClr val="B4007C"/>
          </a:solidFill>
          <a:ln cap="flat" cmpd="sng" w="9525">
            <a:solidFill>
              <a:srgbClr val="D781F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1000"/>
              <a:buFont typeface="Arial"/>
              <a:buNone/>
            </a:pPr>
            <a:r>
              <a:rPr b="1" i="0" lang="en-US" sz="1000" u="none">
                <a:solidFill>
                  <a:schemeClr val="lt1"/>
                </a:solidFill>
                <a:latin typeface="Arial"/>
                <a:ea typeface="Arial"/>
                <a:cs typeface="Arial"/>
                <a:sym typeface="Arial"/>
              </a:rPr>
              <a:t>PARA COMENZAR</a:t>
            </a:r>
            <a:endParaRPr/>
          </a:p>
        </p:txBody>
      </p:sp>
      <p:grpSp>
        <p:nvGrpSpPr>
          <p:cNvPr id="53" name="Google Shape;53;p1"/>
          <p:cNvGrpSpPr/>
          <p:nvPr/>
        </p:nvGrpSpPr>
        <p:grpSpPr>
          <a:xfrm>
            <a:off x="7261225" y="2978150"/>
            <a:ext cx="215900" cy="215900"/>
            <a:chOff x="4270" y="1525"/>
            <a:chExt cx="136" cy="136"/>
          </a:xfrm>
        </p:grpSpPr>
        <p:sp>
          <p:nvSpPr>
            <p:cNvPr id="54" name="Google Shape;54;p1"/>
            <p:cNvSpPr/>
            <p:nvPr/>
          </p:nvSpPr>
          <p:spPr>
            <a:xfrm>
              <a:off x="4270" y="1525"/>
              <a:ext cx="136" cy="136"/>
            </a:xfrm>
            <a:prstGeom prst="ellipse">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 name="Google Shape;55;p1"/>
            <p:cNvSpPr/>
            <p:nvPr/>
          </p:nvSpPr>
          <p:spPr>
            <a:xfrm rot="5400000">
              <a:off x="4304" y="1553"/>
              <a:ext cx="90" cy="78"/>
            </a:xfrm>
            <a:prstGeom prst="triangle">
              <a:avLst>
                <a:gd fmla="val 50000" name="adj"/>
              </a:avLst>
            </a:prstGeom>
            <a:solidFill>
              <a:srgbClr val="D60093"/>
            </a:solidFill>
            <a:ln cap="flat" cmpd="sng" w="9525">
              <a:solidFill>
                <a:srgbClr val="973C9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56" name="Google Shape;56;p1"/>
          <p:cNvSpPr/>
          <p:nvPr/>
        </p:nvSpPr>
        <p:spPr>
          <a:xfrm>
            <a:off x="7256462" y="3452812"/>
            <a:ext cx="1539875" cy="360362"/>
          </a:xfrm>
          <a:prstGeom prst="roundRect">
            <a:avLst>
              <a:gd fmla="val 16667" name="adj"/>
            </a:avLst>
          </a:prstGeom>
          <a:solidFill>
            <a:srgbClr val="B4007C"/>
          </a:solidFill>
          <a:ln cap="flat" cmpd="sng" w="9525">
            <a:solidFill>
              <a:srgbClr val="D781F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1000"/>
              <a:buFont typeface="Arial"/>
              <a:buNone/>
            </a:pPr>
            <a:r>
              <a:rPr b="1" i="0" lang="en-US" sz="1000" u="none">
                <a:solidFill>
                  <a:schemeClr val="lt1"/>
                </a:solidFill>
                <a:latin typeface="Arial"/>
                <a:ea typeface="Arial"/>
                <a:cs typeface="Arial"/>
                <a:sym typeface="Arial"/>
              </a:rPr>
              <a:t>PRESENTACIÓN</a:t>
            </a:r>
            <a:endParaRPr/>
          </a:p>
        </p:txBody>
      </p:sp>
      <p:grpSp>
        <p:nvGrpSpPr>
          <p:cNvPr id="57" name="Google Shape;57;p1"/>
          <p:cNvGrpSpPr/>
          <p:nvPr/>
        </p:nvGrpSpPr>
        <p:grpSpPr>
          <a:xfrm>
            <a:off x="7262812" y="3525837"/>
            <a:ext cx="215900" cy="215900"/>
            <a:chOff x="4270" y="1525"/>
            <a:chExt cx="136" cy="136"/>
          </a:xfrm>
        </p:grpSpPr>
        <p:sp>
          <p:nvSpPr>
            <p:cNvPr id="58" name="Google Shape;58;p1"/>
            <p:cNvSpPr/>
            <p:nvPr/>
          </p:nvSpPr>
          <p:spPr>
            <a:xfrm>
              <a:off x="4270" y="1525"/>
              <a:ext cx="136" cy="136"/>
            </a:xfrm>
            <a:prstGeom prst="ellipse">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 name="Google Shape;59;p1"/>
            <p:cNvSpPr/>
            <p:nvPr/>
          </p:nvSpPr>
          <p:spPr>
            <a:xfrm rot="5400000">
              <a:off x="4304" y="1553"/>
              <a:ext cx="90" cy="78"/>
            </a:xfrm>
            <a:prstGeom prst="triangle">
              <a:avLst>
                <a:gd fmla="val 50000" name="adj"/>
              </a:avLst>
            </a:prstGeom>
            <a:solidFill>
              <a:srgbClr val="D60093"/>
            </a:solidFill>
            <a:ln cap="flat" cmpd="sng" w="9525">
              <a:solidFill>
                <a:srgbClr val="973C9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60" name="Google Shape;60;p1"/>
          <p:cNvSpPr/>
          <p:nvPr/>
        </p:nvSpPr>
        <p:spPr>
          <a:xfrm>
            <a:off x="7256462" y="3973512"/>
            <a:ext cx="1538287" cy="360362"/>
          </a:xfrm>
          <a:prstGeom prst="roundRect">
            <a:avLst>
              <a:gd fmla="val 16667" name="adj"/>
            </a:avLst>
          </a:prstGeom>
          <a:solidFill>
            <a:srgbClr val="B4007C"/>
          </a:solidFill>
          <a:ln cap="flat" cmpd="sng" w="9525">
            <a:solidFill>
              <a:srgbClr val="D781F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1000"/>
              <a:buFont typeface="Arial"/>
              <a:buNone/>
            </a:pPr>
            <a:r>
              <a:rPr b="1" i="0" lang="en-US" sz="1000" u="none">
                <a:solidFill>
                  <a:schemeClr val="lt1"/>
                </a:solidFill>
                <a:latin typeface="Arial"/>
                <a:ea typeface="Arial"/>
                <a:cs typeface="Arial"/>
                <a:sym typeface="Arial"/>
              </a:rPr>
              <a:t>RECURSOS</a:t>
            </a:r>
            <a:endParaRPr/>
          </a:p>
        </p:txBody>
      </p:sp>
      <p:grpSp>
        <p:nvGrpSpPr>
          <p:cNvPr id="61" name="Google Shape;61;p1"/>
          <p:cNvGrpSpPr/>
          <p:nvPr/>
        </p:nvGrpSpPr>
        <p:grpSpPr>
          <a:xfrm>
            <a:off x="7262812" y="4046537"/>
            <a:ext cx="215900" cy="215900"/>
            <a:chOff x="4270" y="1525"/>
            <a:chExt cx="136" cy="136"/>
          </a:xfrm>
        </p:grpSpPr>
        <p:sp>
          <p:nvSpPr>
            <p:cNvPr id="62" name="Google Shape;62;p1"/>
            <p:cNvSpPr/>
            <p:nvPr/>
          </p:nvSpPr>
          <p:spPr>
            <a:xfrm>
              <a:off x="4270" y="1525"/>
              <a:ext cx="136" cy="136"/>
            </a:xfrm>
            <a:prstGeom prst="ellipse">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3" name="Google Shape;63;p1"/>
            <p:cNvSpPr/>
            <p:nvPr/>
          </p:nvSpPr>
          <p:spPr>
            <a:xfrm rot="5400000">
              <a:off x="4304" y="1553"/>
              <a:ext cx="90" cy="78"/>
            </a:xfrm>
            <a:prstGeom prst="triangle">
              <a:avLst>
                <a:gd fmla="val 50000" name="adj"/>
              </a:avLst>
            </a:prstGeom>
            <a:solidFill>
              <a:srgbClr val="D60093"/>
            </a:solidFill>
            <a:ln cap="flat" cmpd="sng" w="9525">
              <a:solidFill>
                <a:srgbClr val="973C9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64" name="Google Shape;64;p1"/>
          <p:cNvSpPr/>
          <p:nvPr/>
        </p:nvSpPr>
        <p:spPr>
          <a:xfrm>
            <a:off x="7258050" y="4495800"/>
            <a:ext cx="1538287" cy="360362"/>
          </a:xfrm>
          <a:prstGeom prst="roundRect">
            <a:avLst>
              <a:gd fmla="val 16667" name="adj"/>
            </a:avLst>
          </a:prstGeom>
          <a:solidFill>
            <a:srgbClr val="B4007C"/>
          </a:solidFill>
          <a:ln cap="flat" cmpd="sng" w="9525">
            <a:solidFill>
              <a:srgbClr val="D781F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1000"/>
              <a:buFont typeface="Arial"/>
              <a:buNone/>
            </a:pPr>
            <a:r>
              <a:rPr b="1" i="0" lang="en-US" sz="1000" u="none">
                <a:solidFill>
                  <a:schemeClr val="lt1"/>
                </a:solidFill>
                <a:latin typeface="Arial"/>
                <a:ea typeface="Arial"/>
                <a:cs typeface="Arial"/>
                <a:sym typeface="Arial"/>
              </a:rPr>
              <a:t>INTERNET</a:t>
            </a:r>
            <a:endParaRPr/>
          </a:p>
        </p:txBody>
      </p:sp>
      <p:grpSp>
        <p:nvGrpSpPr>
          <p:cNvPr id="65" name="Google Shape;65;p1"/>
          <p:cNvGrpSpPr/>
          <p:nvPr/>
        </p:nvGrpSpPr>
        <p:grpSpPr>
          <a:xfrm>
            <a:off x="7264400" y="4568825"/>
            <a:ext cx="215900" cy="215900"/>
            <a:chOff x="4270" y="1525"/>
            <a:chExt cx="136" cy="136"/>
          </a:xfrm>
        </p:grpSpPr>
        <p:sp>
          <p:nvSpPr>
            <p:cNvPr id="66" name="Google Shape;66;p1"/>
            <p:cNvSpPr/>
            <p:nvPr/>
          </p:nvSpPr>
          <p:spPr>
            <a:xfrm>
              <a:off x="4270" y="1525"/>
              <a:ext cx="136" cy="136"/>
            </a:xfrm>
            <a:prstGeom prst="ellipse">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7" name="Google Shape;67;p1"/>
            <p:cNvSpPr/>
            <p:nvPr/>
          </p:nvSpPr>
          <p:spPr>
            <a:xfrm rot="5400000">
              <a:off x="4304" y="1553"/>
              <a:ext cx="90" cy="78"/>
            </a:xfrm>
            <a:prstGeom prst="triangle">
              <a:avLst>
                <a:gd fmla="val 50000" name="adj"/>
              </a:avLst>
            </a:prstGeom>
            <a:solidFill>
              <a:srgbClr val="D60093"/>
            </a:solidFill>
            <a:ln cap="flat" cmpd="sng" w="9525">
              <a:solidFill>
                <a:srgbClr val="973C9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pic>
        <p:nvPicPr>
          <p:cNvPr id="68" name="Google Shape;68;p1"/>
          <p:cNvPicPr preferRelativeResize="0"/>
          <p:nvPr/>
        </p:nvPicPr>
        <p:blipFill rotWithShape="1">
          <a:blip r:embed="rId3">
            <a:alphaModFix/>
          </a:blip>
          <a:srcRect b="0" l="0" r="0" t="0"/>
          <a:stretch/>
        </p:blipFill>
        <p:spPr>
          <a:xfrm>
            <a:off x="665162" y="1870075"/>
            <a:ext cx="6307137" cy="4146550"/>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385" name="Shape 385"/>
        <p:cNvGrpSpPr/>
        <p:nvPr/>
      </p:nvGrpSpPr>
      <p:grpSpPr>
        <a:xfrm>
          <a:off x="0" y="0"/>
          <a:ext cx="0" cy="0"/>
          <a:chOff x="0" y="0"/>
          <a:chExt cx="0" cy="0"/>
        </a:xfrm>
      </p:grpSpPr>
      <p:sp>
        <p:nvSpPr>
          <p:cNvPr id="386" name="Google Shape;386;p10"/>
          <p:cNvSpPr txBox="1"/>
          <p:nvPr/>
        </p:nvSpPr>
        <p:spPr>
          <a:xfrm>
            <a:off x="1036637" y="4016375"/>
            <a:ext cx="1990725" cy="696912"/>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rgbClr val="683400"/>
              </a:buClr>
              <a:buSzPts val="1300"/>
              <a:buFont typeface="Arial"/>
              <a:buChar char="-"/>
            </a:pPr>
            <a:r>
              <a:rPr b="1" i="1" lang="en-US" sz="1300" u="none">
                <a:solidFill>
                  <a:srgbClr val="683400"/>
                </a:solidFill>
                <a:latin typeface="Arial"/>
                <a:ea typeface="Arial"/>
                <a:cs typeface="Arial"/>
                <a:sym typeface="Arial"/>
              </a:rPr>
              <a:t>Terror incontrolado</a:t>
            </a:r>
            <a:endParaRPr/>
          </a:p>
          <a:p>
            <a:pPr indent="0" lvl="0" marL="0" marR="0" rtl="0" algn="l">
              <a:lnSpc>
                <a:spcPct val="100000"/>
              </a:lnSpc>
              <a:spcBef>
                <a:spcPts val="0"/>
              </a:spcBef>
              <a:spcAft>
                <a:spcPts val="0"/>
              </a:spcAft>
              <a:buClr>
                <a:schemeClr val="dk1"/>
              </a:buClr>
              <a:buSzPts val="1300"/>
              <a:buFont typeface="Arial"/>
              <a:buNone/>
            </a:pPr>
            <a:r>
              <a:rPr b="1" i="0" lang="en-US" sz="1300" u="none">
                <a:solidFill>
                  <a:schemeClr val="dk1"/>
                </a:solidFill>
                <a:latin typeface="Arial"/>
                <a:ea typeface="Arial"/>
                <a:cs typeface="Arial"/>
                <a:sym typeface="Arial"/>
              </a:rPr>
              <a:t>(milicias, comités y «tribunales populares»)</a:t>
            </a:r>
            <a:endParaRPr/>
          </a:p>
        </p:txBody>
      </p:sp>
      <p:sp>
        <p:nvSpPr>
          <p:cNvPr id="387" name="Google Shape;387;p10"/>
          <p:cNvSpPr/>
          <p:nvPr/>
        </p:nvSpPr>
        <p:spPr>
          <a:xfrm>
            <a:off x="708025" y="3608387"/>
            <a:ext cx="92075" cy="1720850"/>
          </a:xfrm>
          <a:prstGeom prst="rect">
            <a:avLst/>
          </a:prstGeom>
          <a:gradFill>
            <a:gsLst>
              <a:gs pos="0">
                <a:srgbClr val="FFFFCC"/>
              </a:gs>
              <a:gs pos="100000">
                <a:srgbClr val="8A8A6F"/>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8" name="Google Shape;388;p10"/>
          <p:cNvSpPr/>
          <p:nvPr/>
        </p:nvSpPr>
        <p:spPr>
          <a:xfrm>
            <a:off x="139700" y="1541462"/>
            <a:ext cx="355600" cy="4819650"/>
          </a:xfrm>
          <a:prstGeom prst="rect">
            <a:avLst/>
          </a:prstGeom>
          <a:gradFill>
            <a:gsLst>
              <a:gs pos="0">
                <a:srgbClr val="8A8A6F"/>
              </a:gs>
              <a:gs pos="100000">
                <a:srgbClr val="FFFFCC"/>
              </a:gs>
            </a:gsLst>
            <a:lin ang="54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9" name="Google Shape;389;p10"/>
          <p:cNvSpPr txBox="1"/>
          <p:nvPr/>
        </p:nvSpPr>
        <p:spPr>
          <a:xfrm>
            <a:off x="138112" y="946150"/>
            <a:ext cx="6792912" cy="609600"/>
          </a:xfrm>
          <a:prstGeom prst="rect">
            <a:avLst/>
          </a:prstGeom>
          <a:gradFill>
            <a:gsLst>
              <a:gs pos="0">
                <a:srgbClr val="FFFFCC"/>
              </a:gs>
              <a:gs pos="100000">
                <a:srgbClr val="8A8A6F"/>
              </a:gs>
            </a:gsLst>
            <a:lin ang="5400000" scaled="0"/>
          </a:gra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700"/>
              <a:buFont typeface="Arial"/>
              <a:buNone/>
            </a:pPr>
            <a:r>
              <a:t/>
            </a:r>
            <a:endParaRPr b="1" i="0" sz="1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700"/>
              <a:buFont typeface="Arial"/>
              <a:buNone/>
            </a:pPr>
            <a:r>
              <a:rPr b="1" i="0" lang="en-US" sz="1700" u="none">
                <a:solidFill>
                  <a:schemeClr val="lt1"/>
                </a:solidFill>
                <a:latin typeface="Arial"/>
                <a:ea typeface="Arial"/>
                <a:cs typeface="Arial"/>
                <a:sym typeface="Arial"/>
              </a:rPr>
              <a:t>La desintegración del poder republicano: represión y revolución </a:t>
            </a:r>
            <a:endParaRPr/>
          </a:p>
        </p:txBody>
      </p:sp>
      <p:cxnSp>
        <p:nvCxnSpPr>
          <p:cNvPr id="390" name="Google Shape;390;p10"/>
          <p:cNvCxnSpPr/>
          <p:nvPr/>
        </p:nvCxnSpPr>
        <p:spPr>
          <a:xfrm>
            <a:off x="155575" y="944562"/>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391" name="Google Shape;391;p10"/>
          <p:cNvSpPr/>
          <p:nvPr/>
        </p:nvSpPr>
        <p:spPr>
          <a:xfrm>
            <a:off x="566737" y="1717675"/>
            <a:ext cx="182562" cy="169862"/>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2" name="Google Shape;392;p10"/>
          <p:cNvSpPr txBox="1"/>
          <p:nvPr/>
        </p:nvSpPr>
        <p:spPr>
          <a:xfrm>
            <a:off x="757237" y="1644650"/>
            <a:ext cx="5556250" cy="517525"/>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El gobierno republicano ordenó la </a:t>
            </a:r>
            <a:r>
              <a:rPr b="1" i="0" lang="en-US" sz="1400" u="none">
                <a:solidFill>
                  <a:schemeClr val="dk1"/>
                </a:solidFill>
                <a:latin typeface="Arial"/>
                <a:ea typeface="Arial"/>
                <a:cs typeface="Arial"/>
                <a:sym typeface="Arial"/>
              </a:rPr>
              <a:t>disolución del ejército y repartió armas entre los militantes de las organizaciones obreras</a:t>
            </a:r>
            <a:r>
              <a:rPr b="0" i="0" lang="en-US" sz="1400" u="none">
                <a:solidFill>
                  <a:schemeClr val="dk1"/>
                </a:solidFill>
                <a:latin typeface="Arial"/>
                <a:ea typeface="Arial"/>
                <a:cs typeface="Arial"/>
                <a:sym typeface="Arial"/>
              </a:rPr>
              <a:t> </a:t>
            </a:r>
            <a:endParaRPr/>
          </a:p>
        </p:txBody>
      </p:sp>
      <p:grpSp>
        <p:nvGrpSpPr>
          <p:cNvPr id="393" name="Google Shape;393;p10"/>
          <p:cNvGrpSpPr/>
          <p:nvPr/>
        </p:nvGrpSpPr>
        <p:grpSpPr>
          <a:xfrm>
            <a:off x="2230437" y="2171700"/>
            <a:ext cx="381000" cy="344487"/>
            <a:chOff x="1215" y="3520"/>
            <a:chExt cx="536" cy="232"/>
          </a:xfrm>
        </p:grpSpPr>
        <p:cxnSp>
          <p:nvCxnSpPr>
            <p:cNvPr id="394" name="Google Shape;394;p10"/>
            <p:cNvCxnSpPr/>
            <p:nvPr/>
          </p:nvCxnSpPr>
          <p:spPr>
            <a:xfrm>
              <a:off x="1215" y="3520"/>
              <a:ext cx="0" cy="224"/>
            </a:xfrm>
            <a:prstGeom prst="straightConnector1">
              <a:avLst/>
            </a:prstGeom>
            <a:noFill/>
            <a:ln cap="flat" cmpd="sng" w="19050">
              <a:solidFill>
                <a:srgbClr val="FFCC99"/>
              </a:solidFill>
              <a:prstDash val="solid"/>
              <a:miter lim="800000"/>
              <a:headEnd len="med" w="med" type="none"/>
              <a:tailEnd len="med" w="med" type="none"/>
            </a:ln>
            <a:effectLst>
              <a:outerShdw blurRad="63500" dir="2700000" dist="35921">
                <a:schemeClr val="lt2"/>
              </a:outerShdw>
            </a:effectLst>
          </p:spPr>
        </p:cxnSp>
        <p:cxnSp>
          <p:nvCxnSpPr>
            <p:cNvPr id="395" name="Google Shape;395;p10"/>
            <p:cNvCxnSpPr/>
            <p:nvPr/>
          </p:nvCxnSpPr>
          <p:spPr>
            <a:xfrm>
              <a:off x="1216" y="3752"/>
              <a:ext cx="535" cy="0"/>
            </a:xfrm>
            <a:prstGeom prst="straightConnector1">
              <a:avLst/>
            </a:prstGeom>
            <a:noFill/>
            <a:ln cap="flat" cmpd="sng" w="19050">
              <a:solidFill>
                <a:srgbClr val="FFCC99"/>
              </a:solidFill>
              <a:prstDash val="solid"/>
              <a:miter lim="800000"/>
              <a:headEnd len="med" w="med" type="none"/>
              <a:tailEnd len="med" w="med" type="triangle"/>
            </a:ln>
            <a:effectLst>
              <a:outerShdw blurRad="63500" dir="2700000" dist="35921">
                <a:schemeClr val="lt2"/>
              </a:outerShdw>
            </a:effectLst>
          </p:spPr>
        </p:cxnSp>
      </p:grpSp>
      <p:sp>
        <p:nvSpPr>
          <p:cNvPr id="396" name="Google Shape;396;p10"/>
          <p:cNvSpPr txBox="1"/>
          <p:nvPr/>
        </p:nvSpPr>
        <p:spPr>
          <a:xfrm>
            <a:off x="2686050" y="2173287"/>
            <a:ext cx="4822825" cy="49847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1" i="0" lang="en-US" sz="1300" u="none">
                <a:solidFill>
                  <a:schemeClr val="dk1"/>
                </a:solidFill>
                <a:latin typeface="Arial"/>
                <a:ea typeface="Arial"/>
                <a:cs typeface="Arial"/>
                <a:sym typeface="Arial"/>
              </a:rPr>
              <a:t>El desplome del Estado </a:t>
            </a:r>
            <a:r>
              <a:rPr b="0" i="0" lang="en-US" sz="1300" u="none">
                <a:solidFill>
                  <a:schemeClr val="dk1"/>
                </a:solidFill>
                <a:latin typeface="Arial"/>
                <a:ea typeface="Arial"/>
                <a:cs typeface="Arial"/>
                <a:sym typeface="Arial"/>
              </a:rPr>
              <a:t>republicano y</a:t>
            </a:r>
            <a:r>
              <a:rPr b="1" i="0" lang="en-US" sz="1300" u="none">
                <a:solidFill>
                  <a:schemeClr val="dk1"/>
                </a:solidFill>
                <a:latin typeface="Arial"/>
                <a:ea typeface="Arial"/>
                <a:cs typeface="Arial"/>
                <a:sym typeface="Arial"/>
              </a:rPr>
              <a:t> el paso del poder </a:t>
            </a:r>
            <a:r>
              <a:rPr b="0" i="0" lang="en-US" sz="1300" u="none">
                <a:solidFill>
                  <a:schemeClr val="dk1"/>
                </a:solidFill>
                <a:latin typeface="Arial"/>
                <a:ea typeface="Arial"/>
                <a:cs typeface="Arial"/>
                <a:sym typeface="Arial"/>
              </a:rPr>
              <a:t>a manos de las</a:t>
            </a:r>
            <a:r>
              <a:rPr b="1" i="0" lang="en-US" sz="1300" u="none">
                <a:solidFill>
                  <a:schemeClr val="dk1"/>
                </a:solidFill>
                <a:latin typeface="Arial"/>
                <a:ea typeface="Arial"/>
                <a:cs typeface="Arial"/>
                <a:sym typeface="Arial"/>
              </a:rPr>
              <a:t> milicias armadas </a:t>
            </a:r>
            <a:r>
              <a:rPr b="0" i="0" lang="en-US" sz="1300" u="none">
                <a:solidFill>
                  <a:schemeClr val="dk1"/>
                </a:solidFill>
                <a:latin typeface="Arial"/>
                <a:ea typeface="Arial"/>
                <a:cs typeface="Arial"/>
                <a:sym typeface="Arial"/>
              </a:rPr>
              <a:t>de los</a:t>
            </a:r>
            <a:r>
              <a:rPr b="1" i="0" lang="en-US" sz="1300" u="none">
                <a:solidFill>
                  <a:schemeClr val="dk1"/>
                </a:solidFill>
                <a:latin typeface="Arial"/>
                <a:ea typeface="Arial"/>
                <a:cs typeface="Arial"/>
                <a:sym typeface="Arial"/>
              </a:rPr>
              <a:t> sindicatos y partidos</a:t>
            </a:r>
            <a:endParaRPr/>
          </a:p>
        </p:txBody>
      </p:sp>
      <p:sp>
        <p:nvSpPr>
          <p:cNvPr id="397" name="Google Shape;397;p10"/>
          <p:cNvSpPr txBox="1"/>
          <p:nvPr/>
        </p:nvSpPr>
        <p:spPr>
          <a:xfrm>
            <a:off x="993775" y="2125662"/>
            <a:ext cx="1425575" cy="428625"/>
          </a:xfrm>
          <a:prstGeom prst="rect">
            <a:avLst/>
          </a:prstGeom>
          <a:noFill/>
          <a:ln>
            <a:noFill/>
          </a:ln>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rgbClr val="4D4D4D"/>
              </a:buClr>
              <a:buSzPts val="1100"/>
              <a:buFont typeface="Arial"/>
              <a:buNone/>
            </a:pPr>
            <a:r>
              <a:rPr b="1" i="0" lang="en-US" sz="1100" u="none">
                <a:solidFill>
                  <a:srgbClr val="4D4D4D"/>
                </a:solidFill>
                <a:latin typeface="Arial"/>
                <a:ea typeface="Arial"/>
                <a:cs typeface="Arial"/>
                <a:sym typeface="Arial"/>
              </a:rPr>
              <a:t>Este hecho provocó</a:t>
            </a:r>
            <a:endParaRPr/>
          </a:p>
        </p:txBody>
      </p:sp>
      <p:sp>
        <p:nvSpPr>
          <p:cNvPr id="398" name="Google Shape;398;p10"/>
          <p:cNvSpPr/>
          <p:nvPr/>
        </p:nvSpPr>
        <p:spPr>
          <a:xfrm>
            <a:off x="574675" y="3287712"/>
            <a:ext cx="185737" cy="173037"/>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9" name="Google Shape;399;p10"/>
          <p:cNvSpPr txBox="1"/>
          <p:nvPr/>
        </p:nvSpPr>
        <p:spPr>
          <a:xfrm>
            <a:off x="757237" y="3238500"/>
            <a:ext cx="5775325" cy="304800"/>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En el primer año de guerra se desató el </a:t>
            </a:r>
            <a:r>
              <a:rPr b="0" i="1" lang="en-US" sz="1400" u="none">
                <a:solidFill>
                  <a:srgbClr val="683400"/>
                </a:solidFill>
                <a:latin typeface="Arial"/>
                <a:ea typeface="Arial"/>
                <a:cs typeface="Arial"/>
                <a:sym typeface="Arial"/>
              </a:rPr>
              <a:t>«</a:t>
            </a:r>
            <a:r>
              <a:rPr b="1" i="1" lang="en-US" sz="1400" u="none">
                <a:solidFill>
                  <a:srgbClr val="683400"/>
                </a:solidFill>
                <a:latin typeface="Arial"/>
                <a:ea typeface="Arial"/>
                <a:cs typeface="Arial"/>
                <a:sym typeface="Arial"/>
              </a:rPr>
              <a:t>terror rojo</a:t>
            </a:r>
            <a:r>
              <a:rPr b="0" i="1" lang="en-US" sz="1400" u="none">
                <a:solidFill>
                  <a:srgbClr val="683400"/>
                </a:solidFill>
                <a:latin typeface="Arial"/>
                <a:ea typeface="Arial"/>
                <a:cs typeface="Arial"/>
                <a:sym typeface="Arial"/>
              </a:rPr>
              <a:t>»</a:t>
            </a:r>
            <a:r>
              <a:rPr b="0" i="0" lang="en-US" sz="1400" u="none">
                <a:solidFill>
                  <a:schemeClr val="dk1"/>
                </a:solidFill>
                <a:latin typeface="Arial"/>
                <a:ea typeface="Arial"/>
                <a:cs typeface="Arial"/>
                <a:sym typeface="Arial"/>
              </a:rPr>
              <a:t> y la </a:t>
            </a:r>
            <a:r>
              <a:rPr b="1" i="1" lang="en-US" sz="1400" u="none">
                <a:solidFill>
                  <a:srgbClr val="683400"/>
                </a:solidFill>
                <a:latin typeface="Arial"/>
                <a:ea typeface="Arial"/>
                <a:cs typeface="Arial"/>
                <a:sym typeface="Arial"/>
              </a:rPr>
              <a:t>revolución</a:t>
            </a:r>
            <a:endParaRPr/>
          </a:p>
        </p:txBody>
      </p:sp>
      <p:sp>
        <p:nvSpPr>
          <p:cNvPr id="400" name="Google Shape;400;p10"/>
          <p:cNvSpPr txBox="1"/>
          <p:nvPr/>
        </p:nvSpPr>
        <p:spPr>
          <a:xfrm>
            <a:off x="261937" y="573087"/>
            <a:ext cx="6146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1" i="0" lang="en-US" sz="1800" u="none">
                <a:solidFill>
                  <a:srgbClr val="B4007C"/>
                </a:solidFill>
                <a:latin typeface="Arial"/>
                <a:ea typeface="Arial"/>
                <a:cs typeface="Arial"/>
                <a:sym typeface="Arial"/>
              </a:rPr>
              <a:t>4.- La España republicana</a:t>
            </a:r>
            <a:endParaRPr/>
          </a:p>
        </p:txBody>
      </p:sp>
      <p:sp>
        <p:nvSpPr>
          <p:cNvPr id="401" name="Google Shape;401;p10"/>
          <p:cNvSpPr/>
          <p:nvPr/>
        </p:nvSpPr>
        <p:spPr>
          <a:xfrm>
            <a:off x="3860800" y="2684462"/>
            <a:ext cx="328612" cy="258762"/>
          </a:xfrm>
          <a:prstGeom prst="downArrow">
            <a:avLst>
              <a:gd fmla="val 11926" name="adj1"/>
              <a:gd fmla="val 50000" name="adj2"/>
            </a:avLst>
          </a:prstGeom>
          <a:gradFill>
            <a:gsLst>
              <a:gs pos="0">
                <a:srgbClr val="FFFFCC"/>
              </a:gs>
              <a:gs pos="100000">
                <a:srgbClr val="8A8A6F"/>
              </a:gs>
            </a:gsLst>
            <a:lin ang="54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2" name="Google Shape;402;p10"/>
          <p:cNvSpPr txBox="1"/>
          <p:nvPr/>
        </p:nvSpPr>
        <p:spPr>
          <a:xfrm>
            <a:off x="1658937" y="2705100"/>
            <a:ext cx="2143125" cy="260350"/>
          </a:xfrm>
          <a:prstGeom prst="rect">
            <a:avLst/>
          </a:prstGeom>
          <a:noFill/>
          <a:ln>
            <a:noFill/>
          </a:ln>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rgbClr val="4D4D4D"/>
              </a:buClr>
              <a:buSzPts val="1100"/>
              <a:buFont typeface="Arial"/>
              <a:buNone/>
            </a:pPr>
            <a:r>
              <a:rPr b="1" i="0" lang="en-US" sz="1100" u="none">
                <a:solidFill>
                  <a:srgbClr val="4D4D4D"/>
                </a:solidFill>
                <a:latin typeface="Arial"/>
                <a:ea typeface="Arial"/>
                <a:cs typeface="Arial"/>
                <a:sym typeface="Arial"/>
              </a:rPr>
              <a:t>El Estado fue sustituido por</a:t>
            </a:r>
            <a:endParaRPr/>
          </a:p>
        </p:txBody>
      </p:sp>
      <p:sp>
        <p:nvSpPr>
          <p:cNvPr id="403" name="Google Shape;403;p10"/>
          <p:cNvSpPr txBox="1"/>
          <p:nvPr/>
        </p:nvSpPr>
        <p:spPr>
          <a:xfrm>
            <a:off x="3582987" y="2914650"/>
            <a:ext cx="5000625" cy="290512"/>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rgbClr val="683400"/>
              </a:buClr>
              <a:buSzPts val="1300"/>
              <a:buFont typeface="Arial"/>
              <a:buNone/>
            </a:pPr>
            <a:r>
              <a:rPr b="1" i="1" lang="en-US" sz="1300" u="sng">
                <a:solidFill>
                  <a:srgbClr val="683400"/>
                </a:solidFill>
                <a:latin typeface="Arial"/>
                <a:ea typeface="Arial"/>
                <a:cs typeface="Arial"/>
                <a:sym typeface="Arial"/>
              </a:rPr>
              <a:t>Comités, Consejos y Juntas</a:t>
            </a:r>
            <a:r>
              <a:rPr b="1" i="0" lang="en-US" sz="1300" u="none">
                <a:solidFill>
                  <a:schemeClr val="dk1"/>
                </a:solidFill>
                <a:latin typeface="Arial"/>
                <a:ea typeface="Arial"/>
                <a:cs typeface="Arial"/>
                <a:sym typeface="Arial"/>
              </a:rPr>
              <a:t> en algunas regiones y provincias</a:t>
            </a:r>
            <a:endParaRPr/>
          </a:p>
        </p:txBody>
      </p:sp>
      <p:sp>
        <p:nvSpPr>
          <p:cNvPr id="404" name="Google Shape;404;p10"/>
          <p:cNvSpPr txBox="1"/>
          <p:nvPr/>
        </p:nvSpPr>
        <p:spPr>
          <a:xfrm>
            <a:off x="760412" y="3629025"/>
            <a:ext cx="1068387" cy="290512"/>
          </a:xfrm>
          <a:prstGeom prst="rect">
            <a:avLst/>
          </a:prstGeom>
          <a:solidFill>
            <a:srgbClr val="683400"/>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1300"/>
              <a:buFont typeface="Arial"/>
              <a:buNone/>
            </a:pPr>
            <a:r>
              <a:rPr b="1" i="0" lang="en-US" sz="1300" u="none">
                <a:solidFill>
                  <a:schemeClr val="lt1"/>
                </a:solidFill>
                <a:latin typeface="Arial"/>
                <a:ea typeface="Arial"/>
                <a:cs typeface="Arial"/>
                <a:sym typeface="Arial"/>
              </a:rPr>
              <a:t> Terror rojo</a:t>
            </a:r>
            <a:endParaRPr/>
          </a:p>
        </p:txBody>
      </p:sp>
      <p:sp>
        <p:nvSpPr>
          <p:cNvPr id="405" name="Google Shape;405;p10"/>
          <p:cNvSpPr/>
          <p:nvPr/>
        </p:nvSpPr>
        <p:spPr>
          <a:xfrm>
            <a:off x="698500" y="3568700"/>
            <a:ext cx="7734300" cy="68262"/>
          </a:xfrm>
          <a:prstGeom prst="rect">
            <a:avLst/>
          </a:prstGeom>
          <a:gradFill>
            <a:gsLst>
              <a:gs pos="0">
                <a:srgbClr val="8A8A6F"/>
              </a:gs>
              <a:gs pos="50000">
                <a:srgbClr val="FFFFCC"/>
              </a:gs>
              <a:gs pos="100000">
                <a:srgbClr val="8A8A6F"/>
              </a:gs>
            </a:gsLst>
            <a:lin ang="54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6" name="Google Shape;406;p10"/>
          <p:cNvSpPr/>
          <p:nvPr/>
        </p:nvSpPr>
        <p:spPr>
          <a:xfrm>
            <a:off x="787400" y="4032250"/>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7" name="Google Shape;407;p10"/>
          <p:cNvSpPr txBox="1"/>
          <p:nvPr/>
        </p:nvSpPr>
        <p:spPr>
          <a:xfrm>
            <a:off x="1036637" y="4016375"/>
            <a:ext cx="1990725" cy="696912"/>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rgbClr val="683400"/>
              </a:buClr>
              <a:buSzPts val="1300"/>
              <a:buFont typeface="Arial"/>
              <a:buChar char="-"/>
            </a:pPr>
            <a:r>
              <a:rPr b="1" i="1" lang="en-US" sz="1300" u="none">
                <a:solidFill>
                  <a:srgbClr val="683400"/>
                </a:solidFill>
                <a:latin typeface="Arial"/>
                <a:ea typeface="Arial"/>
                <a:cs typeface="Arial"/>
                <a:sym typeface="Arial"/>
              </a:rPr>
              <a:t>Terror incontrolado</a:t>
            </a:r>
            <a:endParaRPr/>
          </a:p>
          <a:p>
            <a:pPr indent="0" lvl="0" marL="0" marR="0" rtl="0" algn="l">
              <a:lnSpc>
                <a:spcPct val="100000"/>
              </a:lnSpc>
              <a:spcBef>
                <a:spcPts val="0"/>
              </a:spcBef>
              <a:spcAft>
                <a:spcPts val="0"/>
              </a:spcAft>
              <a:buClr>
                <a:schemeClr val="dk1"/>
              </a:buClr>
              <a:buSzPts val="1300"/>
              <a:buFont typeface="Arial"/>
              <a:buNone/>
            </a:pPr>
            <a:r>
              <a:rPr b="1" i="0" lang="en-US" sz="1300" u="none">
                <a:solidFill>
                  <a:schemeClr val="dk1"/>
                </a:solidFill>
                <a:latin typeface="Arial"/>
                <a:ea typeface="Arial"/>
                <a:cs typeface="Arial"/>
                <a:sym typeface="Arial"/>
              </a:rPr>
              <a:t>(milicias, comités y «tribunales populares»)</a:t>
            </a:r>
            <a:endParaRPr/>
          </a:p>
        </p:txBody>
      </p:sp>
      <p:sp>
        <p:nvSpPr>
          <p:cNvPr id="408" name="Google Shape;408;p10"/>
          <p:cNvSpPr txBox="1"/>
          <p:nvPr/>
        </p:nvSpPr>
        <p:spPr>
          <a:xfrm>
            <a:off x="1038225" y="4767262"/>
            <a:ext cx="2917825" cy="696912"/>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rgbClr val="683400"/>
              </a:buClr>
              <a:buSzPts val="1300"/>
              <a:buFont typeface="Arial"/>
              <a:buChar char="-"/>
            </a:pPr>
            <a:r>
              <a:rPr b="1" i="1" lang="en-US" sz="1300" u="none">
                <a:solidFill>
                  <a:srgbClr val="683400"/>
                </a:solidFill>
                <a:latin typeface="Arial"/>
                <a:ea typeface="Arial"/>
                <a:cs typeface="Arial"/>
                <a:sym typeface="Arial"/>
              </a:rPr>
              <a:t>Incendios de iglesias, asaltos a prisiones y asesinatos de militares y políticos derechistas</a:t>
            </a:r>
            <a:endParaRPr/>
          </a:p>
        </p:txBody>
      </p:sp>
      <p:sp>
        <p:nvSpPr>
          <p:cNvPr id="409" name="Google Shape;409;p10"/>
          <p:cNvSpPr/>
          <p:nvPr/>
        </p:nvSpPr>
        <p:spPr>
          <a:xfrm>
            <a:off x="788987" y="4783137"/>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0" name="Google Shape;410;p10"/>
          <p:cNvSpPr txBox="1"/>
          <p:nvPr/>
        </p:nvSpPr>
        <p:spPr>
          <a:xfrm>
            <a:off x="1128712" y="5524500"/>
            <a:ext cx="2806700" cy="639762"/>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-Asalto de la cárcel Modelo</a:t>
            </a:r>
            <a:endParaRPr/>
          </a:p>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-Asesinatos («paseos») en Paracuellos del Jarama y Torrejón de Ardoz</a:t>
            </a:r>
            <a:endParaRPr/>
          </a:p>
        </p:txBody>
      </p:sp>
      <p:sp>
        <p:nvSpPr>
          <p:cNvPr id="411" name="Google Shape;411;p10"/>
          <p:cNvSpPr/>
          <p:nvPr/>
        </p:nvSpPr>
        <p:spPr>
          <a:xfrm rot="8760000">
            <a:off x="923925" y="5446712"/>
            <a:ext cx="257175" cy="23336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2" name="Google Shape;412;p10"/>
          <p:cNvSpPr/>
          <p:nvPr/>
        </p:nvSpPr>
        <p:spPr>
          <a:xfrm>
            <a:off x="4278312" y="3622675"/>
            <a:ext cx="92075" cy="1720850"/>
          </a:xfrm>
          <a:prstGeom prst="rect">
            <a:avLst/>
          </a:prstGeom>
          <a:gradFill>
            <a:gsLst>
              <a:gs pos="0">
                <a:srgbClr val="FFFFCC"/>
              </a:gs>
              <a:gs pos="100000">
                <a:srgbClr val="8A8A6F"/>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3" name="Google Shape;413;p10"/>
          <p:cNvSpPr txBox="1"/>
          <p:nvPr/>
        </p:nvSpPr>
        <p:spPr>
          <a:xfrm>
            <a:off x="4330700" y="3643312"/>
            <a:ext cx="1881187" cy="290512"/>
          </a:xfrm>
          <a:prstGeom prst="rect">
            <a:avLst/>
          </a:prstGeom>
          <a:solidFill>
            <a:srgbClr val="683400"/>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1300"/>
              <a:buFont typeface="Arial"/>
              <a:buNone/>
            </a:pPr>
            <a:r>
              <a:rPr b="1" i="0" lang="en-US" sz="1300" u="none">
                <a:solidFill>
                  <a:schemeClr val="lt1"/>
                </a:solidFill>
                <a:latin typeface="Arial"/>
                <a:ea typeface="Arial"/>
                <a:cs typeface="Arial"/>
                <a:sym typeface="Arial"/>
              </a:rPr>
              <a:t> La revolución social</a:t>
            </a:r>
            <a:endParaRPr/>
          </a:p>
        </p:txBody>
      </p:sp>
      <p:sp>
        <p:nvSpPr>
          <p:cNvPr id="414" name="Google Shape;414;p10"/>
          <p:cNvSpPr txBox="1"/>
          <p:nvPr/>
        </p:nvSpPr>
        <p:spPr>
          <a:xfrm>
            <a:off x="4606925" y="4030662"/>
            <a:ext cx="3400425" cy="696912"/>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rgbClr val="683400"/>
              </a:buClr>
              <a:buSzPts val="1300"/>
              <a:buFont typeface="Arial"/>
              <a:buChar char="-"/>
            </a:pPr>
            <a:r>
              <a:rPr b="1" i="1" lang="en-US" sz="1300" u="none">
                <a:solidFill>
                  <a:srgbClr val="683400"/>
                </a:solidFill>
                <a:latin typeface="Arial"/>
                <a:ea typeface="Arial"/>
                <a:cs typeface="Arial"/>
                <a:sym typeface="Arial"/>
              </a:rPr>
              <a:t>Colectivizaciones</a:t>
            </a:r>
            <a:endParaRPr/>
          </a:p>
          <a:p>
            <a:pPr indent="0" lvl="0" marL="0" marR="0" rtl="0" algn="l">
              <a:lnSpc>
                <a:spcPct val="100000"/>
              </a:lnSpc>
              <a:spcBef>
                <a:spcPts val="0"/>
              </a:spcBef>
              <a:spcAft>
                <a:spcPts val="0"/>
              </a:spcAft>
              <a:buClr>
                <a:schemeClr val="dk1"/>
              </a:buClr>
              <a:buSzPts val="1300"/>
              <a:buFont typeface="Arial"/>
              <a:buNone/>
            </a:pPr>
            <a:r>
              <a:rPr b="1" i="0" lang="en-US" sz="1300" u="none">
                <a:solidFill>
                  <a:schemeClr val="dk1"/>
                </a:solidFill>
                <a:latin typeface="Arial"/>
                <a:ea typeface="Arial"/>
                <a:cs typeface="Arial"/>
                <a:sym typeface="Arial"/>
              </a:rPr>
              <a:t>(Incautación de servicios e industrias esenciales por parte de la UGT y la CNT)</a:t>
            </a:r>
            <a:endParaRPr/>
          </a:p>
        </p:txBody>
      </p:sp>
      <p:sp>
        <p:nvSpPr>
          <p:cNvPr id="415" name="Google Shape;415;p10"/>
          <p:cNvSpPr/>
          <p:nvPr/>
        </p:nvSpPr>
        <p:spPr>
          <a:xfrm>
            <a:off x="4357687" y="4046537"/>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6" name="Google Shape;416;p10"/>
          <p:cNvSpPr txBox="1"/>
          <p:nvPr/>
        </p:nvSpPr>
        <p:spPr>
          <a:xfrm>
            <a:off x="4991100" y="4789487"/>
            <a:ext cx="2806700" cy="639762"/>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-En Cataluña el </a:t>
            </a:r>
            <a:r>
              <a:rPr b="1" i="1" lang="en-US" sz="1200" u="none">
                <a:solidFill>
                  <a:srgbClr val="683400"/>
                </a:solidFill>
                <a:latin typeface="Arial"/>
                <a:ea typeface="Arial"/>
                <a:cs typeface="Arial"/>
                <a:sym typeface="Arial"/>
              </a:rPr>
              <a:t>Comité Central de Milicias Antifascistas</a:t>
            </a:r>
            <a:r>
              <a:rPr b="0" i="0" lang="en-US" sz="1200" u="none">
                <a:solidFill>
                  <a:schemeClr val="dk1"/>
                </a:solidFill>
                <a:latin typeface="Arial"/>
                <a:ea typeface="Arial"/>
                <a:cs typeface="Arial"/>
                <a:sym typeface="Arial"/>
              </a:rPr>
              <a:t> dirigió la colectivización bajo el control de la CNT</a:t>
            </a:r>
            <a:endParaRPr/>
          </a:p>
        </p:txBody>
      </p:sp>
      <p:sp>
        <p:nvSpPr>
          <p:cNvPr id="417" name="Google Shape;417;p10"/>
          <p:cNvSpPr/>
          <p:nvPr/>
        </p:nvSpPr>
        <p:spPr>
          <a:xfrm rot="8760000">
            <a:off x="4786312" y="4711700"/>
            <a:ext cx="257175" cy="23336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418" name="Google Shape;418;p10"/>
          <p:cNvGrpSpPr/>
          <p:nvPr/>
        </p:nvGrpSpPr>
        <p:grpSpPr>
          <a:xfrm>
            <a:off x="7737475" y="4106862"/>
            <a:ext cx="800100" cy="228600"/>
            <a:chOff x="2120" y="2678"/>
            <a:chExt cx="414" cy="152"/>
          </a:xfrm>
        </p:grpSpPr>
        <p:sp>
          <p:nvSpPr>
            <p:cNvPr id="419" name="Google Shape;419;p10"/>
            <p:cNvSpPr/>
            <p:nvPr/>
          </p:nvSpPr>
          <p:spPr>
            <a:xfrm rot="10800000">
              <a:off x="2120" y="2678"/>
              <a:ext cx="375" cy="116"/>
            </a:xfrm>
            <a:prstGeom prst="homePlate">
              <a:avLst>
                <a:gd fmla="val 50000" name="adj"/>
              </a:avLst>
            </a:prstGeom>
            <a:solidFill>
              <a:srgbClr val="683400"/>
            </a:soli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0" name="Google Shape;420;p10"/>
            <p:cNvSpPr txBox="1"/>
            <p:nvPr/>
          </p:nvSpPr>
          <p:spPr>
            <a:xfrm>
              <a:off x="2185" y="2678"/>
              <a:ext cx="349" cy="152"/>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900"/>
                <a:buFont typeface="Arial"/>
                <a:buNone/>
              </a:pPr>
              <a:r>
                <a:rPr b="1" i="0" lang="en-US" sz="900" u="none">
                  <a:solidFill>
                    <a:schemeClr val="lt1"/>
                  </a:solidFill>
                  <a:latin typeface="Arial"/>
                  <a:ea typeface="Arial"/>
                  <a:cs typeface="Arial"/>
                  <a:sym typeface="Arial"/>
                </a:rPr>
                <a:t>DOC. 15</a:t>
              </a:r>
              <a:endParaRPr/>
            </a:p>
          </p:txBody>
        </p:sp>
      </p:gr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411"/>
                                        </p:tgtEl>
                                        <p:attrNameLst>
                                          <p:attrName>style.visibility</p:attrName>
                                        </p:attrNameLst>
                                      </p:cBhvr>
                                      <p:to>
                                        <p:strVal val="visible"/>
                                      </p:to>
                                    </p:set>
                                    <p:anim calcmode="lin" valueType="num">
                                      <p:cBhvr additive="base">
                                        <p:cTn dur="500"/>
                                        <p:tgtEl>
                                          <p:spTgt spid="411"/>
                                        </p:tgtEl>
                                        <p:attrNameLst>
                                          <p:attrName>ppt_w</p:attrName>
                                        </p:attrNameLst>
                                      </p:cBhvr>
                                      <p:tavLst>
                                        <p:tav fmla="" tm="0">
                                          <p:val>
                                            <p:strVal val="0"/>
                                          </p:val>
                                        </p:tav>
                                        <p:tav fmla="" tm="100000">
                                          <p:val>
                                            <p:strVal val="#ppt_w"/>
                                          </p:val>
                                        </p:tav>
                                      </p:tavLst>
                                    </p:anim>
                                    <p:anim calcmode="lin" valueType="num">
                                      <p:cBhvr additive="base">
                                        <p:cTn dur="500"/>
                                        <p:tgtEl>
                                          <p:spTgt spid="411"/>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417"/>
                                        </p:tgtEl>
                                        <p:attrNameLst>
                                          <p:attrName>style.visibility</p:attrName>
                                        </p:attrNameLst>
                                      </p:cBhvr>
                                      <p:to>
                                        <p:strVal val="visible"/>
                                      </p:to>
                                    </p:set>
                                    <p:anim calcmode="lin" valueType="num">
                                      <p:cBhvr additive="base">
                                        <p:cTn dur="500"/>
                                        <p:tgtEl>
                                          <p:spTgt spid="417"/>
                                        </p:tgtEl>
                                        <p:attrNameLst>
                                          <p:attrName>ppt_w</p:attrName>
                                        </p:attrNameLst>
                                      </p:cBhvr>
                                      <p:tavLst>
                                        <p:tav fmla="" tm="0">
                                          <p:val>
                                            <p:strVal val="0"/>
                                          </p:val>
                                        </p:tav>
                                        <p:tav fmla="" tm="100000">
                                          <p:val>
                                            <p:strVal val="#ppt_w"/>
                                          </p:val>
                                        </p:tav>
                                      </p:tavLst>
                                    </p:anim>
                                    <p:anim calcmode="lin" valueType="num">
                                      <p:cBhvr additive="base">
                                        <p:cTn dur="500"/>
                                        <p:tgtEl>
                                          <p:spTgt spid="417"/>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425" name="Shape 425"/>
        <p:cNvGrpSpPr/>
        <p:nvPr/>
      </p:nvGrpSpPr>
      <p:grpSpPr>
        <a:xfrm>
          <a:off x="0" y="0"/>
          <a:ext cx="0" cy="0"/>
          <a:chOff x="0" y="0"/>
          <a:chExt cx="0" cy="0"/>
        </a:xfrm>
      </p:grpSpPr>
      <p:sp>
        <p:nvSpPr>
          <p:cNvPr id="426" name="Google Shape;426;p11"/>
          <p:cNvSpPr/>
          <p:nvPr/>
        </p:nvSpPr>
        <p:spPr>
          <a:xfrm>
            <a:off x="139700" y="1541462"/>
            <a:ext cx="355600" cy="4819650"/>
          </a:xfrm>
          <a:prstGeom prst="rect">
            <a:avLst/>
          </a:prstGeom>
          <a:gradFill>
            <a:gsLst>
              <a:gs pos="0">
                <a:srgbClr val="8A8A6F"/>
              </a:gs>
              <a:gs pos="100000">
                <a:srgbClr val="FFFFCC"/>
              </a:gs>
            </a:gsLst>
            <a:lin ang="54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7" name="Google Shape;427;p11"/>
          <p:cNvSpPr txBox="1"/>
          <p:nvPr/>
        </p:nvSpPr>
        <p:spPr>
          <a:xfrm>
            <a:off x="138112" y="946150"/>
            <a:ext cx="4849812" cy="609600"/>
          </a:xfrm>
          <a:prstGeom prst="rect">
            <a:avLst/>
          </a:prstGeom>
          <a:gradFill>
            <a:gsLst>
              <a:gs pos="0">
                <a:srgbClr val="FFFFCC"/>
              </a:gs>
              <a:gs pos="100000">
                <a:srgbClr val="8A8A6F"/>
              </a:gs>
            </a:gsLst>
            <a:lin ang="5400000" scaled="0"/>
          </a:gra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700"/>
              <a:buFont typeface="Arial"/>
              <a:buNone/>
            </a:pPr>
            <a:r>
              <a:t/>
            </a:r>
            <a:endParaRPr b="1" i="0" sz="1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700"/>
              <a:buFont typeface="Arial"/>
              <a:buNone/>
            </a:pPr>
            <a:r>
              <a:rPr b="1" i="0" lang="en-US" sz="1700" u="none">
                <a:solidFill>
                  <a:schemeClr val="lt1"/>
                </a:solidFill>
                <a:latin typeface="Arial"/>
                <a:ea typeface="Arial"/>
                <a:cs typeface="Arial"/>
                <a:sym typeface="Arial"/>
              </a:rPr>
              <a:t>Las luchas internas en la España republicana </a:t>
            </a:r>
            <a:endParaRPr/>
          </a:p>
        </p:txBody>
      </p:sp>
      <p:cxnSp>
        <p:nvCxnSpPr>
          <p:cNvPr id="428" name="Google Shape;428;p11"/>
          <p:cNvCxnSpPr/>
          <p:nvPr/>
        </p:nvCxnSpPr>
        <p:spPr>
          <a:xfrm>
            <a:off x="155575" y="944562"/>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429" name="Google Shape;429;p11"/>
          <p:cNvSpPr/>
          <p:nvPr/>
        </p:nvSpPr>
        <p:spPr>
          <a:xfrm>
            <a:off x="566737" y="1717675"/>
            <a:ext cx="182562" cy="169862"/>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0" name="Google Shape;430;p11"/>
          <p:cNvSpPr txBox="1"/>
          <p:nvPr/>
        </p:nvSpPr>
        <p:spPr>
          <a:xfrm>
            <a:off x="757237" y="1644650"/>
            <a:ext cx="5937250" cy="517525"/>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Tras las primeras semanas de guerra se creó un </a:t>
            </a:r>
            <a:r>
              <a:rPr b="1" i="0" lang="en-US" sz="1400" u="none">
                <a:solidFill>
                  <a:schemeClr val="dk1"/>
                </a:solidFill>
                <a:latin typeface="Arial"/>
                <a:ea typeface="Arial"/>
                <a:cs typeface="Arial"/>
                <a:sym typeface="Arial"/>
              </a:rPr>
              <a:t>gobierno de coalición</a:t>
            </a:r>
            <a:r>
              <a:rPr b="0" i="0" lang="en-US" sz="1400" u="none">
                <a:solidFill>
                  <a:schemeClr val="dk1"/>
                </a:solidFill>
                <a:latin typeface="Arial"/>
                <a:ea typeface="Arial"/>
                <a:cs typeface="Arial"/>
                <a:sym typeface="Arial"/>
              </a:rPr>
              <a:t> para </a:t>
            </a:r>
            <a:r>
              <a:rPr b="1" i="0" lang="en-US" sz="1400" u="none">
                <a:solidFill>
                  <a:schemeClr val="dk1"/>
                </a:solidFill>
                <a:latin typeface="Arial"/>
                <a:ea typeface="Arial"/>
                <a:cs typeface="Arial"/>
                <a:sym typeface="Arial"/>
              </a:rPr>
              <a:t>reconstruir el Estado</a:t>
            </a:r>
            <a:r>
              <a:rPr b="0" i="0" lang="en-US" sz="1400" u="none">
                <a:solidFill>
                  <a:schemeClr val="dk1"/>
                </a:solidFill>
                <a:latin typeface="Arial"/>
                <a:ea typeface="Arial"/>
                <a:cs typeface="Arial"/>
                <a:sym typeface="Arial"/>
              </a:rPr>
              <a:t> y </a:t>
            </a:r>
            <a:r>
              <a:rPr b="1" i="0" lang="en-US" sz="1400" u="none">
                <a:solidFill>
                  <a:schemeClr val="dk1"/>
                </a:solidFill>
                <a:latin typeface="Arial"/>
                <a:ea typeface="Arial"/>
                <a:cs typeface="Arial"/>
                <a:sym typeface="Arial"/>
              </a:rPr>
              <a:t>centralizar recursos</a:t>
            </a:r>
            <a:r>
              <a:rPr b="0" i="0" lang="en-US" sz="1400" u="none">
                <a:solidFill>
                  <a:schemeClr val="dk1"/>
                </a:solidFill>
                <a:latin typeface="Arial"/>
                <a:ea typeface="Arial"/>
                <a:cs typeface="Arial"/>
                <a:sym typeface="Arial"/>
              </a:rPr>
              <a:t> para ganar la guerra</a:t>
            </a:r>
            <a:endParaRPr/>
          </a:p>
        </p:txBody>
      </p:sp>
      <p:sp>
        <p:nvSpPr>
          <p:cNvPr id="431" name="Google Shape;431;p11"/>
          <p:cNvSpPr txBox="1"/>
          <p:nvPr/>
        </p:nvSpPr>
        <p:spPr>
          <a:xfrm>
            <a:off x="261937" y="573087"/>
            <a:ext cx="40703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1" i="0" lang="en-US" sz="1800" u="none">
                <a:solidFill>
                  <a:srgbClr val="B4007C"/>
                </a:solidFill>
                <a:latin typeface="Arial"/>
                <a:ea typeface="Arial"/>
                <a:cs typeface="Arial"/>
                <a:sym typeface="Arial"/>
              </a:rPr>
              <a:t>4.- La España republicana</a:t>
            </a:r>
            <a:endParaRPr/>
          </a:p>
        </p:txBody>
      </p:sp>
      <p:sp>
        <p:nvSpPr>
          <p:cNvPr id="432" name="Google Shape;432;p11"/>
          <p:cNvSpPr txBox="1"/>
          <p:nvPr/>
        </p:nvSpPr>
        <p:spPr>
          <a:xfrm>
            <a:off x="550862" y="2154237"/>
            <a:ext cx="5429250" cy="336550"/>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rgbClr val="683400"/>
              </a:buClr>
              <a:buSzPts val="1600"/>
              <a:buFont typeface="Arial"/>
              <a:buNone/>
            </a:pPr>
            <a:r>
              <a:rPr b="1" i="0" lang="en-US" sz="1600" u="none">
                <a:solidFill>
                  <a:srgbClr val="683400"/>
                </a:solidFill>
                <a:latin typeface="Arial"/>
                <a:ea typeface="Arial"/>
                <a:cs typeface="Arial"/>
                <a:sym typeface="Arial"/>
              </a:rPr>
              <a:t>Los gobiernos de Largo Caballero</a:t>
            </a:r>
            <a:endParaRPr/>
          </a:p>
        </p:txBody>
      </p:sp>
      <p:sp>
        <p:nvSpPr>
          <p:cNvPr id="433" name="Google Shape;433;p11"/>
          <p:cNvSpPr/>
          <p:nvPr/>
        </p:nvSpPr>
        <p:spPr>
          <a:xfrm>
            <a:off x="541337" y="2459037"/>
            <a:ext cx="3446462" cy="76200"/>
          </a:xfrm>
          <a:prstGeom prst="rect">
            <a:avLst/>
          </a:prstGeom>
          <a:gradFill>
            <a:gsLst>
              <a:gs pos="0">
                <a:srgbClr val="8A8A6F"/>
              </a:gs>
              <a:gs pos="100000">
                <a:srgbClr val="FFFFCC"/>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4" name="Google Shape;434;p11"/>
          <p:cNvSpPr txBox="1"/>
          <p:nvPr/>
        </p:nvSpPr>
        <p:spPr>
          <a:xfrm>
            <a:off x="958850" y="2619375"/>
            <a:ext cx="5624512" cy="49847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0" i="0" lang="en-US" sz="1300" u="none">
                <a:solidFill>
                  <a:schemeClr val="dk1"/>
                </a:solidFill>
                <a:latin typeface="Arial"/>
                <a:ea typeface="Arial"/>
                <a:cs typeface="Arial"/>
                <a:sym typeface="Arial"/>
              </a:rPr>
              <a:t> Al primer gobierno se incorporaron socialistas, republicanos, comunistas y nacionalistas vascos y catalanes. Más tarde lo hicieron los anarquistas</a:t>
            </a:r>
            <a:endParaRPr/>
          </a:p>
        </p:txBody>
      </p:sp>
      <p:sp>
        <p:nvSpPr>
          <p:cNvPr id="435" name="Google Shape;435;p11"/>
          <p:cNvSpPr/>
          <p:nvPr/>
        </p:nvSpPr>
        <p:spPr>
          <a:xfrm>
            <a:off x="568325" y="2541587"/>
            <a:ext cx="142875" cy="3079750"/>
          </a:xfrm>
          <a:prstGeom prst="rect">
            <a:avLst/>
          </a:prstGeom>
          <a:gradFill>
            <a:gsLst>
              <a:gs pos="0">
                <a:srgbClr val="FFFFCC"/>
              </a:gs>
              <a:gs pos="100000">
                <a:srgbClr val="8A8A6F"/>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6" name="Google Shape;436;p11"/>
          <p:cNvSpPr/>
          <p:nvPr/>
        </p:nvSpPr>
        <p:spPr>
          <a:xfrm>
            <a:off x="711200" y="2660650"/>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437" name="Google Shape;437;p11"/>
          <p:cNvGrpSpPr/>
          <p:nvPr/>
        </p:nvGrpSpPr>
        <p:grpSpPr>
          <a:xfrm>
            <a:off x="1876425" y="3138487"/>
            <a:ext cx="381000" cy="344487"/>
            <a:chOff x="1215" y="3520"/>
            <a:chExt cx="536" cy="232"/>
          </a:xfrm>
        </p:grpSpPr>
        <p:cxnSp>
          <p:nvCxnSpPr>
            <p:cNvPr id="438" name="Google Shape;438;p11"/>
            <p:cNvCxnSpPr/>
            <p:nvPr/>
          </p:nvCxnSpPr>
          <p:spPr>
            <a:xfrm>
              <a:off x="1215" y="3520"/>
              <a:ext cx="0" cy="224"/>
            </a:xfrm>
            <a:prstGeom prst="straightConnector1">
              <a:avLst/>
            </a:prstGeom>
            <a:noFill/>
            <a:ln cap="flat" cmpd="sng" w="19050">
              <a:solidFill>
                <a:srgbClr val="FFCC99"/>
              </a:solidFill>
              <a:prstDash val="solid"/>
              <a:miter lim="800000"/>
              <a:headEnd len="med" w="med" type="none"/>
              <a:tailEnd len="med" w="med" type="none"/>
            </a:ln>
            <a:effectLst>
              <a:outerShdw blurRad="63500" dir="2700000" dist="35921">
                <a:schemeClr val="lt2"/>
              </a:outerShdw>
            </a:effectLst>
          </p:spPr>
        </p:cxnSp>
        <p:cxnSp>
          <p:nvCxnSpPr>
            <p:cNvPr id="439" name="Google Shape;439;p11"/>
            <p:cNvCxnSpPr/>
            <p:nvPr/>
          </p:nvCxnSpPr>
          <p:spPr>
            <a:xfrm>
              <a:off x="1216" y="3752"/>
              <a:ext cx="535" cy="0"/>
            </a:xfrm>
            <a:prstGeom prst="straightConnector1">
              <a:avLst/>
            </a:prstGeom>
            <a:noFill/>
            <a:ln cap="flat" cmpd="sng" w="19050">
              <a:solidFill>
                <a:srgbClr val="FFCC99"/>
              </a:solidFill>
              <a:prstDash val="solid"/>
              <a:miter lim="800000"/>
              <a:headEnd len="med" w="med" type="none"/>
              <a:tailEnd len="med" w="med" type="triangle"/>
            </a:ln>
            <a:effectLst>
              <a:outerShdw blurRad="63500" dir="2700000" dist="35921">
                <a:schemeClr val="lt2"/>
              </a:outerShdw>
            </a:effectLst>
          </p:spPr>
        </p:cxnSp>
      </p:grpSp>
      <p:sp>
        <p:nvSpPr>
          <p:cNvPr id="440" name="Google Shape;440;p11"/>
          <p:cNvSpPr txBox="1"/>
          <p:nvPr/>
        </p:nvSpPr>
        <p:spPr>
          <a:xfrm>
            <a:off x="639762" y="3130550"/>
            <a:ext cx="1425575" cy="260350"/>
          </a:xfrm>
          <a:prstGeom prst="rect">
            <a:avLst/>
          </a:prstGeom>
          <a:noFill/>
          <a:ln>
            <a:noFill/>
          </a:ln>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rgbClr val="4D4D4D"/>
              </a:buClr>
              <a:buSzPts val="1100"/>
              <a:buFont typeface="Arial"/>
              <a:buNone/>
            </a:pPr>
            <a:r>
              <a:rPr b="1" i="0" lang="en-US" sz="1100" u="none">
                <a:solidFill>
                  <a:srgbClr val="4D4D4D"/>
                </a:solidFill>
                <a:latin typeface="Arial"/>
                <a:ea typeface="Arial"/>
                <a:cs typeface="Arial"/>
                <a:sym typeface="Arial"/>
              </a:rPr>
              <a:t>Se decidió</a:t>
            </a:r>
            <a:endParaRPr/>
          </a:p>
        </p:txBody>
      </p:sp>
      <p:sp>
        <p:nvSpPr>
          <p:cNvPr id="441" name="Google Shape;441;p11"/>
          <p:cNvSpPr txBox="1"/>
          <p:nvPr/>
        </p:nvSpPr>
        <p:spPr>
          <a:xfrm>
            <a:off x="2281237" y="3127375"/>
            <a:ext cx="4276725" cy="687387"/>
          </a:xfrm>
          <a:prstGeom prst="rect">
            <a:avLst/>
          </a:prstGeom>
          <a:noFill/>
          <a:ln>
            <a:noFill/>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rgbClr val="683400"/>
              </a:buClr>
              <a:buSzPts val="1300"/>
              <a:buFont typeface="Arial"/>
              <a:buChar char="-"/>
            </a:pPr>
            <a:r>
              <a:rPr b="1" i="1" lang="en-US" sz="1300" u="none">
                <a:solidFill>
                  <a:srgbClr val="683400"/>
                </a:solidFill>
                <a:latin typeface="Arial"/>
                <a:ea typeface="Arial"/>
                <a:cs typeface="Arial"/>
                <a:sym typeface="Arial"/>
              </a:rPr>
              <a:t>El traslado del gobierno a Valencia</a:t>
            </a:r>
            <a:endParaRPr/>
          </a:p>
          <a:p>
            <a:pPr indent="-82550" lvl="0" marL="0" marR="0" rtl="0" algn="l">
              <a:lnSpc>
                <a:spcPct val="100000"/>
              </a:lnSpc>
              <a:spcBef>
                <a:spcPts val="0"/>
              </a:spcBef>
              <a:spcAft>
                <a:spcPts val="0"/>
              </a:spcAft>
              <a:buClr>
                <a:srgbClr val="683400"/>
              </a:buClr>
              <a:buSzPts val="1300"/>
              <a:buFont typeface="Arial"/>
              <a:buChar char="-"/>
            </a:pPr>
            <a:r>
              <a:rPr b="1" i="1" lang="en-US" sz="1300" u="none">
                <a:solidFill>
                  <a:srgbClr val="683400"/>
                </a:solidFill>
                <a:latin typeface="Arial"/>
                <a:ea typeface="Arial"/>
                <a:cs typeface="Arial"/>
                <a:sym typeface="Arial"/>
              </a:rPr>
              <a:t>Dejar la defensa de Madrid en manos de una Junta de Defensa </a:t>
            </a:r>
            <a:r>
              <a:rPr b="0" i="0" lang="en-US" sz="1300" u="none">
                <a:solidFill>
                  <a:srgbClr val="683400"/>
                </a:solidFill>
                <a:latin typeface="Arial"/>
                <a:ea typeface="Arial"/>
                <a:cs typeface="Arial"/>
                <a:sym typeface="Arial"/>
              </a:rPr>
              <a:t>(bajo el dominio de comunistas)</a:t>
            </a:r>
            <a:endParaRPr/>
          </a:p>
        </p:txBody>
      </p:sp>
      <p:sp>
        <p:nvSpPr>
          <p:cNvPr id="442" name="Google Shape;442;p11"/>
          <p:cNvSpPr txBox="1"/>
          <p:nvPr/>
        </p:nvSpPr>
        <p:spPr>
          <a:xfrm>
            <a:off x="960437" y="3827462"/>
            <a:ext cx="7110412" cy="300037"/>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0" i="0" lang="en-US" sz="1300" u="none">
                <a:solidFill>
                  <a:schemeClr val="dk1"/>
                </a:solidFill>
                <a:latin typeface="Arial"/>
                <a:ea typeface="Arial"/>
                <a:cs typeface="Arial"/>
                <a:sym typeface="Arial"/>
              </a:rPr>
              <a:t> Era prioritario formar un </a:t>
            </a:r>
            <a:r>
              <a:rPr b="1" i="0" lang="en-US" sz="1300" u="none">
                <a:solidFill>
                  <a:srgbClr val="683400"/>
                </a:solidFill>
                <a:latin typeface="Arial"/>
                <a:ea typeface="Arial"/>
                <a:cs typeface="Arial"/>
                <a:sym typeface="Arial"/>
              </a:rPr>
              <a:t>Ejército Popular</a:t>
            </a:r>
            <a:r>
              <a:rPr b="0" i="0" lang="en-US" sz="1300" u="none">
                <a:solidFill>
                  <a:schemeClr val="dk1"/>
                </a:solidFill>
                <a:latin typeface="Arial"/>
                <a:ea typeface="Arial"/>
                <a:cs typeface="Arial"/>
                <a:sym typeface="Arial"/>
              </a:rPr>
              <a:t> de la república y un nuevo </a:t>
            </a:r>
            <a:r>
              <a:rPr b="1" i="0" lang="en-US" sz="1300" u="none">
                <a:solidFill>
                  <a:srgbClr val="683400"/>
                </a:solidFill>
                <a:latin typeface="Arial"/>
                <a:ea typeface="Arial"/>
                <a:cs typeface="Arial"/>
                <a:sym typeface="Arial"/>
              </a:rPr>
              <a:t>Estado Mayor Central</a:t>
            </a:r>
            <a:endParaRPr/>
          </a:p>
        </p:txBody>
      </p:sp>
      <p:sp>
        <p:nvSpPr>
          <p:cNvPr id="443" name="Google Shape;443;p11"/>
          <p:cNvSpPr/>
          <p:nvPr/>
        </p:nvSpPr>
        <p:spPr>
          <a:xfrm>
            <a:off x="712787" y="3868737"/>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444" name="Google Shape;444;p11"/>
          <p:cNvGrpSpPr/>
          <p:nvPr/>
        </p:nvGrpSpPr>
        <p:grpSpPr>
          <a:xfrm>
            <a:off x="1928812" y="4156075"/>
            <a:ext cx="381000" cy="344487"/>
            <a:chOff x="1215" y="3520"/>
            <a:chExt cx="536" cy="232"/>
          </a:xfrm>
        </p:grpSpPr>
        <p:cxnSp>
          <p:nvCxnSpPr>
            <p:cNvPr id="445" name="Google Shape;445;p11"/>
            <p:cNvCxnSpPr/>
            <p:nvPr/>
          </p:nvCxnSpPr>
          <p:spPr>
            <a:xfrm>
              <a:off x="1215" y="3520"/>
              <a:ext cx="0" cy="224"/>
            </a:xfrm>
            <a:prstGeom prst="straightConnector1">
              <a:avLst/>
            </a:prstGeom>
            <a:noFill/>
            <a:ln cap="flat" cmpd="sng" w="19050">
              <a:solidFill>
                <a:srgbClr val="FFCC99"/>
              </a:solidFill>
              <a:prstDash val="solid"/>
              <a:miter lim="800000"/>
              <a:headEnd len="med" w="med" type="none"/>
              <a:tailEnd len="med" w="med" type="none"/>
            </a:ln>
            <a:effectLst>
              <a:outerShdw blurRad="63500" dir="2700000" dist="35921">
                <a:schemeClr val="lt2"/>
              </a:outerShdw>
            </a:effectLst>
          </p:spPr>
        </p:cxnSp>
        <p:cxnSp>
          <p:nvCxnSpPr>
            <p:cNvPr id="446" name="Google Shape;446;p11"/>
            <p:cNvCxnSpPr/>
            <p:nvPr/>
          </p:nvCxnSpPr>
          <p:spPr>
            <a:xfrm>
              <a:off x="1216" y="3752"/>
              <a:ext cx="535" cy="0"/>
            </a:xfrm>
            <a:prstGeom prst="straightConnector1">
              <a:avLst/>
            </a:prstGeom>
            <a:noFill/>
            <a:ln cap="flat" cmpd="sng" w="19050">
              <a:solidFill>
                <a:srgbClr val="FFCC99"/>
              </a:solidFill>
              <a:prstDash val="solid"/>
              <a:miter lim="800000"/>
              <a:headEnd len="med" w="med" type="none"/>
              <a:tailEnd len="med" w="med" type="triangle"/>
            </a:ln>
            <a:effectLst>
              <a:outerShdw blurRad="63500" dir="2700000" dist="35921">
                <a:schemeClr val="lt2"/>
              </a:outerShdw>
            </a:effectLst>
          </p:spPr>
        </p:cxnSp>
      </p:grpSp>
      <p:sp>
        <p:nvSpPr>
          <p:cNvPr id="447" name="Google Shape;447;p11"/>
          <p:cNvSpPr txBox="1"/>
          <p:nvPr/>
        </p:nvSpPr>
        <p:spPr>
          <a:xfrm>
            <a:off x="692150" y="4148137"/>
            <a:ext cx="1425575" cy="260350"/>
          </a:xfrm>
          <a:prstGeom prst="rect">
            <a:avLst/>
          </a:prstGeom>
          <a:noFill/>
          <a:ln>
            <a:noFill/>
          </a:ln>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rgbClr val="4D4D4D"/>
              </a:buClr>
              <a:buSzPts val="1100"/>
              <a:buFont typeface="Arial"/>
              <a:buNone/>
            </a:pPr>
            <a:r>
              <a:rPr b="1" i="0" lang="en-US" sz="1100" u="none">
                <a:solidFill>
                  <a:srgbClr val="4D4D4D"/>
                </a:solidFill>
                <a:latin typeface="Arial"/>
                <a:ea typeface="Arial"/>
                <a:cs typeface="Arial"/>
                <a:sym typeface="Arial"/>
              </a:rPr>
              <a:t>Se decidió</a:t>
            </a:r>
            <a:endParaRPr/>
          </a:p>
        </p:txBody>
      </p:sp>
      <p:sp>
        <p:nvSpPr>
          <p:cNvPr id="448" name="Google Shape;448;p11"/>
          <p:cNvSpPr txBox="1"/>
          <p:nvPr/>
        </p:nvSpPr>
        <p:spPr>
          <a:xfrm>
            <a:off x="2333625" y="4157662"/>
            <a:ext cx="4276725" cy="687387"/>
          </a:xfrm>
          <a:prstGeom prst="rect">
            <a:avLst/>
          </a:prstGeom>
          <a:noFill/>
          <a:ln>
            <a:noFill/>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rgbClr val="683400"/>
              </a:buClr>
              <a:buSzPts val="1300"/>
              <a:buFont typeface="Arial"/>
              <a:buChar char="-"/>
            </a:pPr>
            <a:r>
              <a:rPr b="1" i="1" lang="en-US" sz="1300" u="none">
                <a:solidFill>
                  <a:srgbClr val="683400"/>
                </a:solidFill>
                <a:latin typeface="Arial"/>
                <a:ea typeface="Arial"/>
                <a:cs typeface="Arial"/>
                <a:sym typeface="Arial"/>
              </a:rPr>
              <a:t>La militarización de las milicias</a:t>
            </a:r>
            <a:endParaRPr/>
          </a:p>
          <a:p>
            <a:pPr indent="-82550" lvl="0" marL="0" marR="0" rtl="0" algn="l">
              <a:lnSpc>
                <a:spcPct val="100000"/>
              </a:lnSpc>
              <a:spcBef>
                <a:spcPts val="0"/>
              </a:spcBef>
              <a:spcAft>
                <a:spcPts val="0"/>
              </a:spcAft>
              <a:buClr>
                <a:srgbClr val="683400"/>
              </a:buClr>
              <a:buSzPts val="1300"/>
              <a:buFont typeface="Arial"/>
              <a:buChar char="-"/>
            </a:pPr>
            <a:r>
              <a:rPr b="1" i="1" lang="en-US" sz="1300" u="none">
                <a:solidFill>
                  <a:srgbClr val="683400"/>
                </a:solidFill>
                <a:latin typeface="Arial"/>
                <a:ea typeface="Arial"/>
                <a:cs typeface="Arial"/>
                <a:sym typeface="Arial"/>
              </a:rPr>
              <a:t>Control del orden interior para finalizar con el terror y la represión incontrolada</a:t>
            </a:r>
            <a:endParaRPr/>
          </a:p>
        </p:txBody>
      </p:sp>
      <p:sp>
        <p:nvSpPr>
          <p:cNvPr id="449" name="Google Shape;449;p11"/>
          <p:cNvSpPr txBox="1"/>
          <p:nvPr/>
        </p:nvSpPr>
        <p:spPr>
          <a:xfrm>
            <a:off x="949325" y="4845050"/>
            <a:ext cx="7427912" cy="49847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0" i="0" lang="en-US" sz="1300" u="none">
                <a:solidFill>
                  <a:schemeClr val="dk1"/>
                </a:solidFill>
                <a:latin typeface="Arial"/>
                <a:ea typeface="Arial"/>
                <a:cs typeface="Arial"/>
                <a:sym typeface="Arial"/>
              </a:rPr>
              <a:t> El intento de </a:t>
            </a:r>
            <a:r>
              <a:rPr b="1" i="0" lang="en-US" sz="1300" u="none">
                <a:solidFill>
                  <a:schemeClr val="dk1"/>
                </a:solidFill>
                <a:latin typeface="Arial"/>
                <a:ea typeface="Arial"/>
                <a:cs typeface="Arial"/>
                <a:sym typeface="Arial"/>
              </a:rPr>
              <a:t>comunistas y republicanos</a:t>
            </a:r>
            <a:r>
              <a:rPr b="0" i="0" lang="en-US" sz="1300" u="none">
                <a:solidFill>
                  <a:schemeClr val="dk1"/>
                </a:solidFill>
                <a:latin typeface="Arial"/>
                <a:ea typeface="Arial"/>
                <a:cs typeface="Arial"/>
                <a:sym typeface="Arial"/>
              </a:rPr>
              <a:t> por </a:t>
            </a:r>
            <a:r>
              <a:rPr b="1" i="0" lang="en-US" sz="1300" u="none">
                <a:solidFill>
                  <a:srgbClr val="683400"/>
                </a:solidFill>
                <a:latin typeface="Arial"/>
                <a:ea typeface="Arial"/>
                <a:cs typeface="Arial"/>
                <a:sym typeface="Arial"/>
              </a:rPr>
              <a:t>frenar la revolución</a:t>
            </a:r>
            <a:r>
              <a:rPr b="0" i="0" lang="en-US" sz="1300" u="none">
                <a:solidFill>
                  <a:schemeClr val="dk1"/>
                </a:solidFill>
                <a:latin typeface="Arial"/>
                <a:ea typeface="Arial"/>
                <a:cs typeface="Arial"/>
                <a:sym typeface="Arial"/>
              </a:rPr>
              <a:t> (colectivizaciones), </a:t>
            </a:r>
            <a:r>
              <a:rPr b="1" i="0" lang="en-US" sz="1300" u="none">
                <a:solidFill>
                  <a:schemeClr val="dk1"/>
                </a:solidFill>
                <a:latin typeface="Arial"/>
                <a:ea typeface="Arial"/>
                <a:cs typeface="Arial"/>
                <a:sym typeface="Arial"/>
              </a:rPr>
              <a:t>centralizar el poder</a:t>
            </a:r>
            <a:r>
              <a:rPr b="0" i="0" lang="en-US" sz="1300" u="none">
                <a:solidFill>
                  <a:schemeClr val="dk1"/>
                </a:solidFill>
                <a:latin typeface="Arial"/>
                <a:ea typeface="Arial"/>
                <a:cs typeface="Arial"/>
                <a:sym typeface="Arial"/>
              </a:rPr>
              <a:t> y </a:t>
            </a:r>
            <a:r>
              <a:rPr b="1" i="0" lang="en-US" sz="1300" u="none">
                <a:solidFill>
                  <a:schemeClr val="dk1"/>
                </a:solidFill>
                <a:latin typeface="Arial"/>
                <a:ea typeface="Arial"/>
                <a:cs typeface="Arial"/>
                <a:sym typeface="Arial"/>
              </a:rPr>
              <a:t>desmilitarizar las milicias</a:t>
            </a:r>
            <a:r>
              <a:rPr b="0" i="0" lang="en-US" sz="1300" u="none">
                <a:solidFill>
                  <a:schemeClr val="dk1"/>
                </a:solidFill>
                <a:latin typeface="Arial"/>
                <a:ea typeface="Arial"/>
                <a:cs typeface="Arial"/>
                <a:sym typeface="Arial"/>
              </a:rPr>
              <a:t> les enfrentó a los anarquistas (CNT) y al POUM</a:t>
            </a:r>
            <a:endParaRPr/>
          </a:p>
        </p:txBody>
      </p:sp>
      <p:sp>
        <p:nvSpPr>
          <p:cNvPr id="450" name="Google Shape;450;p11"/>
          <p:cNvSpPr/>
          <p:nvPr/>
        </p:nvSpPr>
        <p:spPr>
          <a:xfrm>
            <a:off x="701675" y="4886325"/>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1" name="Google Shape;451;p11"/>
          <p:cNvSpPr txBox="1"/>
          <p:nvPr/>
        </p:nvSpPr>
        <p:spPr>
          <a:xfrm>
            <a:off x="1181100" y="5386387"/>
            <a:ext cx="3898900" cy="639762"/>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-La crisis se desató en </a:t>
            </a:r>
            <a:r>
              <a:rPr b="1" i="0" lang="en-US" sz="1200" u="none">
                <a:solidFill>
                  <a:schemeClr val="dk1"/>
                </a:solidFill>
                <a:latin typeface="Arial"/>
                <a:ea typeface="Arial"/>
                <a:cs typeface="Arial"/>
                <a:sym typeface="Arial"/>
              </a:rPr>
              <a:t>Barcelona en mayo de 1937</a:t>
            </a:r>
            <a:r>
              <a:rPr b="0" i="0" lang="en-US" sz="1200" u="none">
                <a:solidFill>
                  <a:schemeClr val="dk1"/>
                </a:solidFill>
                <a:latin typeface="Arial"/>
                <a:ea typeface="Arial"/>
                <a:cs typeface="Arial"/>
                <a:sym typeface="Arial"/>
              </a:rPr>
              <a:t>.  Las fuerzas de la Generalitat y del PSUC (comunistas) se enfrentaron a la CNT y al POUM</a:t>
            </a:r>
            <a:endParaRPr/>
          </a:p>
        </p:txBody>
      </p:sp>
      <p:sp>
        <p:nvSpPr>
          <p:cNvPr id="452" name="Google Shape;452;p11"/>
          <p:cNvSpPr/>
          <p:nvPr/>
        </p:nvSpPr>
        <p:spPr>
          <a:xfrm rot="8760000">
            <a:off x="963612" y="5346700"/>
            <a:ext cx="257175" cy="23336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3" name="Google Shape;453;p11"/>
          <p:cNvSpPr txBox="1"/>
          <p:nvPr/>
        </p:nvSpPr>
        <p:spPr>
          <a:xfrm>
            <a:off x="5160962" y="5465762"/>
            <a:ext cx="3244850" cy="696912"/>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1" i="0" lang="en-US" sz="1300" u="none">
                <a:solidFill>
                  <a:schemeClr val="dk1"/>
                </a:solidFill>
                <a:latin typeface="Arial"/>
                <a:ea typeface="Arial"/>
                <a:cs typeface="Arial"/>
                <a:sym typeface="Arial"/>
              </a:rPr>
              <a:t> Provocó la caída de Largo Caballero, la ilegalización del POUM y el reforzamiento del poder central</a:t>
            </a:r>
            <a:endParaRPr/>
          </a:p>
        </p:txBody>
      </p:sp>
      <p:sp>
        <p:nvSpPr>
          <p:cNvPr id="454" name="Google Shape;454;p11"/>
          <p:cNvSpPr/>
          <p:nvPr/>
        </p:nvSpPr>
        <p:spPr>
          <a:xfrm>
            <a:off x="4887912" y="5856287"/>
            <a:ext cx="279400" cy="119062"/>
          </a:xfrm>
          <a:prstGeom prst="rect">
            <a:avLst/>
          </a:prstGeom>
          <a:gradFill>
            <a:gsLst>
              <a:gs pos="0">
                <a:srgbClr val="8A8A6F"/>
              </a:gs>
              <a:gs pos="100000">
                <a:srgbClr val="FFFFCC"/>
              </a:gs>
            </a:gsLst>
            <a:lin ang="108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455" name="Google Shape;455;p11"/>
          <p:cNvPicPr preferRelativeResize="0"/>
          <p:nvPr/>
        </p:nvPicPr>
        <p:blipFill rotWithShape="1">
          <a:blip r:embed="rId3">
            <a:alphaModFix/>
          </a:blip>
          <a:srcRect b="0" l="0" r="0" t="0"/>
          <a:stretch/>
        </p:blipFill>
        <p:spPr>
          <a:xfrm>
            <a:off x="6681787" y="1050925"/>
            <a:ext cx="2360612" cy="2035175"/>
          </a:xfrm>
          <a:prstGeom prst="rect">
            <a:avLst/>
          </a:prstGeom>
          <a:noFill/>
          <a:ln>
            <a:noFill/>
          </a:ln>
        </p:spPr>
      </p:pic>
      <p:sp>
        <p:nvSpPr>
          <p:cNvPr id="456" name="Google Shape;456;p11"/>
          <p:cNvSpPr txBox="1"/>
          <p:nvPr/>
        </p:nvSpPr>
        <p:spPr>
          <a:xfrm>
            <a:off x="6696075" y="3089275"/>
            <a:ext cx="2346325" cy="396875"/>
          </a:xfrm>
          <a:prstGeom prst="rect">
            <a:avLst/>
          </a:prstGeom>
          <a:gradFill>
            <a:gsLst>
              <a:gs pos="0">
                <a:srgbClr val="683400"/>
              </a:gs>
              <a:gs pos="100000">
                <a:srgbClr val="381C00"/>
              </a:gs>
            </a:gsLst>
            <a:lin ang="5400000" scaled="0"/>
          </a:gradFill>
          <a:ln>
            <a:noFill/>
          </a:ln>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chemeClr val="lt1"/>
              </a:buClr>
              <a:buSzPts val="1000"/>
              <a:buFont typeface="Arial"/>
              <a:buNone/>
            </a:pPr>
            <a:r>
              <a:rPr b="1" i="1" lang="en-US" sz="1000" u="none">
                <a:solidFill>
                  <a:schemeClr val="lt1"/>
                </a:solidFill>
                <a:latin typeface="Arial"/>
                <a:ea typeface="Arial"/>
                <a:cs typeface="Arial"/>
                <a:sym typeface="Arial"/>
              </a:rPr>
              <a:t>Los enfrentamientos de mayo de 1937 en Barcelona</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par>
                          <p:cTn fill="hold">
                            <p:stCondLst>
                              <p:cond delay="8000"/>
                            </p:stCondLst>
                            <p:childTnLst>
                              <p:par>
                                <p:cTn fill="hold" nodeType="afterEffect" presetClass="entr" presetID="23" presetSubtype="16">
                                  <p:stCondLst>
                                    <p:cond delay="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500"/>
                                        <p:tgtEl>
                                          <p:spTgt spid="452"/>
                                        </p:tgtEl>
                                        <p:attrNameLst>
                                          <p:attrName>ppt_w</p:attrName>
                                        </p:attrNameLst>
                                      </p:cBhvr>
                                      <p:tavLst>
                                        <p:tav fmla="" tm="0">
                                          <p:val>
                                            <p:strVal val="0"/>
                                          </p:val>
                                        </p:tav>
                                        <p:tav fmla="" tm="100000">
                                          <p:val>
                                            <p:strVal val="#ppt_w"/>
                                          </p:val>
                                        </p:tav>
                                      </p:tavLst>
                                    </p:anim>
                                    <p:anim calcmode="lin" valueType="num">
                                      <p:cBhvr additive="base">
                                        <p:cTn dur="500"/>
                                        <p:tgtEl>
                                          <p:spTgt spid="452"/>
                                        </p:tgtEl>
                                        <p:attrNameLst>
                                          <p:attrName>ppt_h</p:attrName>
                                        </p:attrNameLst>
                                      </p:cBhvr>
                                      <p:tavLst>
                                        <p:tav fmla="" tm="0">
                                          <p:val>
                                            <p:strVal val="0"/>
                                          </p:val>
                                        </p:tav>
                                        <p:tav fmla="" tm="100000">
                                          <p:val>
                                            <p:strVal val="#ppt_h"/>
                                          </p:val>
                                        </p:tav>
                                      </p:tavLst>
                                    </p:anim>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childTnLst>
                          </p:cTn>
                        </p:par>
                        <p:par>
                          <p:cTn fill="hold">
                            <p:stCondLst>
                              <p:cond delay="11500"/>
                            </p:stCondLst>
                            <p:childTnLst>
                              <p:par>
                                <p:cTn fill="hold" nodeType="after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000"/>
                                        <p:tgtEl>
                                          <p:spTgt spid="4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461" name="Shape 461"/>
        <p:cNvGrpSpPr/>
        <p:nvPr/>
      </p:nvGrpSpPr>
      <p:grpSpPr>
        <a:xfrm>
          <a:off x="0" y="0"/>
          <a:ext cx="0" cy="0"/>
          <a:chOff x="0" y="0"/>
          <a:chExt cx="0" cy="0"/>
        </a:xfrm>
      </p:grpSpPr>
      <p:sp>
        <p:nvSpPr>
          <p:cNvPr id="462" name="Google Shape;462;p12"/>
          <p:cNvSpPr/>
          <p:nvPr/>
        </p:nvSpPr>
        <p:spPr>
          <a:xfrm>
            <a:off x="139700" y="1541462"/>
            <a:ext cx="355600" cy="4819650"/>
          </a:xfrm>
          <a:prstGeom prst="rect">
            <a:avLst/>
          </a:prstGeom>
          <a:gradFill>
            <a:gsLst>
              <a:gs pos="0">
                <a:srgbClr val="8A8A6F"/>
              </a:gs>
              <a:gs pos="100000">
                <a:srgbClr val="FFFFCC"/>
              </a:gs>
            </a:gsLst>
            <a:lin ang="54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3" name="Google Shape;463;p12"/>
          <p:cNvSpPr txBox="1"/>
          <p:nvPr/>
        </p:nvSpPr>
        <p:spPr>
          <a:xfrm>
            <a:off x="138112" y="946150"/>
            <a:ext cx="4484687" cy="609600"/>
          </a:xfrm>
          <a:prstGeom prst="rect">
            <a:avLst/>
          </a:prstGeom>
          <a:gradFill>
            <a:gsLst>
              <a:gs pos="0">
                <a:srgbClr val="FFFFCC"/>
              </a:gs>
              <a:gs pos="100000">
                <a:srgbClr val="8A8A6F"/>
              </a:gs>
            </a:gsLst>
            <a:lin ang="5400000" scaled="0"/>
          </a:gra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700"/>
              <a:buFont typeface="Arial"/>
              <a:buNone/>
            </a:pPr>
            <a:r>
              <a:t/>
            </a:r>
            <a:endParaRPr b="1" i="0" sz="1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700"/>
              <a:buFont typeface="Arial"/>
              <a:buNone/>
            </a:pPr>
            <a:r>
              <a:rPr b="1" i="0" lang="en-US" sz="1700" u="none">
                <a:solidFill>
                  <a:schemeClr val="lt1"/>
                </a:solidFill>
                <a:latin typeface="Arial"/>
                <a:ea typeface="Arial"/>
                <a:cs typeface="Arial"/>
                <a:sym typeface="Arial"/>
              </a:rPr>
              <a:t>La reconstrucción del Estado republicano </a:t>
            </a:r>
            <a:endParaRPr/>
          </a:p>
        </p:txBody>
      </p:sp>
      <p:cxnSp>
        <p:nvCxnSpPr>
          <p:cNvPr id="464" name="Google Shape;464;p12"/>
          <p:cNvCxnSpPr/>
          <p:nvPr/>
        </p:nvCxnSpPr>
        <p:spPr>
          <a:xfrm>
            <a:off x="155575" y="944562"/>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465" name="Google Shape;465;p12"/>
          <p:cNvSpPr/>
          <p:nvPr/>
        </p:nvSpPr>
        <p:spPr>
          <a:xfrm>
            <a:off x="566737" y="1717675"/>
            <a:ext cx="182562" cy="169862"/>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6" name="Google Shape;466;p12"/>
          <p:cNvSpPr txBox="1"/>
          <p:nvPr/>
        </p:nvSpPr>
        <p:spPr>
          <a:xfrm>
            <a:off x="757237" y="1644650"/>
            <a:ext cx="5937250" cy="517525"/>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El socialista </a:t>
            </a:r>
            <a:r>
              <a:rPr b="1" i="0" lang="en-US" sz="1400" u="none">
                <a:solidFill>
                  <a:schemeClr val="dk1"/>
                </a:solidFill>
                <a:latin typeface="Arial"/>
                <a:ea typeface="Arial"/>
                <a:cs typeface="Arial"/>
                <a:sym typeface="Arial"/>
              </a:rPr>
              <a:t>Juan Negrín</a:t>
            </a:r>
            <a:r>
              <a:rPr b="0" i="0" lang="en-US" sz="1400" u="none">
                <a:solidFill>
                  <a:schemeClr val="dk1"/>
                </a:solidFill>
                <a:latin typeface="Arial"/>
                <a:ea typeface="Arial"/>
                <a:cs typeface="Arial"/>
                <a:sym typeface="Arial"/>
              </a:rPr>
              <a:t> sustituyó a Largo Caballero en la presidencia del gobierno</a:t>
            </a:r>
            <a:endParaRPr/>
          </a:p>
        </p:txBody>
      </p:sp>
      <p:sp>
        <p:nvSpPr>
          <p:cNvPr id="467" name="Google Shape;467;p12"/>
          <p:cNvSpPr txBox="1"/>
          <p:nvPr/>
        </p:nvSpPr>
        <p:spPr>
          <a:xfrm>
            <a:off x="261937" y="573087"/>
            <a:ext cx="6146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1" i="0" lang="en-US" sz="1800" u="none">
                <a:solidFill>
                  <a:srgbClr val="B4007C"/>
                </a:solidFill>
                <a:latin typeface="Arial"/>
                <a:ea typeface="Arial"/>
                <a:cs typeface="Arial"/>
                <a:sym typeface="Arial"/>
              </a:rPr>
              <a:t>4.- La España republicana</a:t>
            </a:r>
            <a:endParaRPr/>
          </a:p>
        </p:txBody>
      </p:sp>
      <p:sp>
        <p:nvSpPr>
          <p:cNvPr id="468" name="Google Shape;468;p12"/>
          <p:cNvSpPr/>
          <p:nvPr/>
        </p:nvSpPr>
        <p:spPr>
          <a:xfrm>
            <a:off x="566737" y="2232025"/>
            <a:ext cx="182562" cy="169862"/>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9" name="Google Shape;469;p12"/>
          <p:cNvSpPr txBox="1"/>
          <p:nvPr/>
        </p:nvSpPr>
        <p:spPr>
          <a:xfrm>
            <a:off x="757237" y="2159000"/>
            <a:ext cx="2667000" cy="304800"/>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El nuevo gobierno trató de:</a:t>
            </a:r>
            <a:endParaRPr/>
          </a:p>
        </p:txBody>
      </p:sp>
      <p:sp>
        <p:nvSpPr>
          <p:cNvPr id="470" name="Google Shape;470;p12"/>
          <p:cNvSpPr txBox="1"/>
          <p:nvPr/>
        </p:nvSpPr>
        <p:spPr>
          <a:xfrm>
            <a:off x="1243012" y="2528887"/>
            <a:ext cx="5327650" cy="300037"/>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0" i="0" lang="en-US" sz="1300" u="none">
                <a:solidFill>
                  <a:schemeClr val="dk1"/>
                </a:solidFill>
                <a:latin typeface="Arial"/>
                <a:ea typeface="Arial"/>
                <a:cs typeface="Arial"/>
                <a:sym typeface="Arial"/>
              </a:rPr>
              <a:t> </a:t>
            </a:r>
            <a:r>
              <a:rPr b="1" i="0" lang="en-US" sz="1300" u="none">
                <a:solidFill>
                  <a:schemeClr val="dk1"/>
                </a:solidFill>
                <a:latin typeface="Arial"/>
                <a:ea typeface="Arial"/>
                <a:cs typeface="Arial"/>
                <a:sym typeface="Arial"/>
              </a:rPr>
              <a:t>Reforzar el ejército</a:t>
            </a:r>
            <a:r>
              <a:rPr b="0" i="0" lang="en-US" sz="1300" u="none">
                <a:solidFill>
                  <a:schemeClr val="dk1"/>
                </a:solidFill>
                <a:latin typeface="Arial"/>
                <a:ea typeface="Arial"/>
                <a:cs typeface="Arial"/>
                <a:sym typeface="Arial"/>
              </a:rPr>
              <a:t> y </a:t>
            </a:r>
            <a:r>
              <a:rPr b="1" i="0" lang="en-US" sz="1300" u="none">
                <a:solidFill>
                  <a:schemeClr val="dk1"/>
                </a:solidFill>
                <a:latin typeface="Arial"/>
                <a:ea typeface="Arial"/>
                <a:cs typeface="Arial"/>
                <a:sym typeface="Arial"/>
              </a:rPr>
              <a:t>unificar los planes militares</a:t>
            </a:r>
            <a:r>
              <a:rPr b="0" i="0" lang="en-US" sz="1300" u="none">
                <a:solidFill>
                  <a:schemeClr val="dk1"/>
                </a:solidFill>
                <a:latin typeface="Arial"/>
                <a:ea typeface="Arial"/>
                <a:cs typeface="Arial"/>
                <a:sym typeface="Arial"/>
              </a:rPr>
              <a:t> bajo un mando</a:t>
            </a:r>
            <a:endParaRPr/>
          </a:p>
        </p:txBody>
      </p:sp>
      <p:sp>
        <p:nvSpPr>
          <p:cNvPr id="471" name="Google Shape;471;p12"/>
          <p:cNvSpPr/>
          <p:nvPr/>
        </p:nvSpPr>
        <p:spPr>
          <a:xfrm>
            <a:off x="865187" y="2451100"/>
            <a:ext cx="155575" cy="1417637"/>
          </a:xfrm>
          <a:prstGeom prst="rect">
            <a:avLst/>
          </a:prstGeom>
          <a:gradFill>
            <a:gsLst>
              <a:gs pos="0">
                <a:srgbClr val="FFFFCC"/>
              </a:gs>
              <a:gs pos="100000">
                <a:srgbClr val="8A8A6F"/>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2" name="Google Shape;472;p12"/>
          <p:cNvSpPr/>
          <p:nvPr/>
        </p:nvSpPr>
        <p:spPr>
          <a:xfrm>
            <a:off x="995362" y="2570162"/>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3" name="Google Shape;473;p12"/>
          <p:cNvSpPr txBox="1"/>
          <p:nvPr/>
        </p:nvSpPr>
        <p:spPr>
          <a:xfrm>
            <a:off x="1243012" y="2927350"/>
            <a:ext cx="3524250" cy="300037"/>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1" i="0" lang="en-US" sz="1300" u="none">
                <a:solidFill>
                  <a:schemeClr val="dk1"/>
                </a:solidFill>
                <a:latin typeface="Arial"/>
                <a:ea typeface="Arial"/>
                <a:cs typeface="Arial"/>
                <a:sym typeface="Arial"/>
              </a:rPr>
              <a:t> Organizar una industria de guerra</a:t>
            </a:r>
            <a:endParaRPr/>
          </a:p>
        </p:txBody>
      </p:sp>
      <p:sp>
        <p:nvSpPr>
          <p:cNvPr id="474" name="Google Shape;474;p12"/>
          <p:cNvSpPr/>
          <p:nvPr/>
        </p:nvSpPr>
        <p:spPr>
          <a:xfrm>
            <a:off x="995362" y="2968625"/>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5" name="Google Shape;475;p12"/>
          <p:cNvSpPr txBox="1"/>
          <p:nvPr/>
        </p:nvSpPr>
        <p:spPr>
          <a:xfrm>
            <a:off x="1243012" y="3325812"/>
            <a:ext cx="3524250" cy="49847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0" i="0" lang="en-US" sz="1300" u="none">
                <a:solidFill>
                  <a:schemeClr val="dk1"/>
                </a:solidFill>
                <a:latin typeface="Arial"/>
                <a:ea typeface="Arial"/>
                <a:cs typeface="Arial"/>
                <a:sym typeface="Arial"/>
              </a:rPr>
              <a:t> </a:t>
            </a:r>
            <a:r>
              <a:rPr b="1" i="0" lang="en-US" sz="1300" u="none">
                <a:solidFill>
                  <a:schemeClr val="dk1"/>
                </a:solidFill>
                <a:latin typeface="Arial"/>
                <a:ea typeface="Arial"/>
                <a:cs typeface="Arial"/>
                <a:sym typeface="Arial"/>
              </a:rPr>
              <a:t>Acabar con las colectivizaciones</a:t>
            </a:r>
            <a:r>
              <a:rPr b="0" i="0" lang="en-US" sz="1300" u="none">
                <a:solidFill>
                  <a:schemeClr val="dk1"/>
                </a:solidFill>
                <a:latin typeface="Arial"/>
                <a:ea typeface="Arial"/>
                <a:cs typeface="Arial"/>
                <a:sym typeface="Arial"/>
              </a:rPr>
              <a:t> y restituir tierras a sus propietarios</a:t>
            </a:r>
            <a:endParaRPr/>
          </a:p>
        </p:txBody>
      </p:sp>
      <p:sp>
        <p:nvSpPr>
          <p:cNvPr id="476" name="Google Shape;476;p12"/>
          <p:cNvSpPr/>
          <p:nvPr/>
        </p:nvSpPr>
        <p:spPr>
          <a:xfrm>
            <a:off x="995362" y="3367087"/>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7" name="Google Shape;477;p12"/>
          <p:cNvSpPr txBox="1"/>
          <p:nvPr/>
        </p:nvSpPr>
        <p:spPr>
          <a:xfrm>
            <a:off x="4013200" y="3865562"/>
            <a:ext cx="3898900" cy="639762"/>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-La </a:t>
            </a:r>
            <a:r>
              <a:rPr b="1" i="0" lang="en-US" sz="1200" u="none">
                <a:solidFill>
                  <a:schemeClr val="dk1"/>
                </a:solidFill>
                <a:latin typeface="Arial"/>
                <a:ea typeface="Arial"/>
                <a:cs typeface="Arial"/>
                <a:sym typeface="Arial"/>
              </a:rPr>
              <a:t>revolución era frenada</a:t>
            </a:r>
            <a:r>
              <a:rPr b="0" i="0" lang="en-US" sz="1200" u="none">
                <a:solidFill>
                  <a:schemeClr val="dk1"/>
                </a:solidFill>
                <a:latin typeface="Arial"/>
                <a:ea typeface="Arial"/>
                <a:cs typeface="Arial"/>
                <a:sym typeface="Arial"/>
              </a:rPr>
              <a:t> bajo el dominio de los comunistas </a:t>
            </a:r>
            <a:r>
              <a:rPr b="1" i="0" lang="en-US" sz="1200" u="none">
                <a:solidFill>
                  <a:schemeClr val="dk1"/>
                </a:solidFill>
                <a:latin typeface="Arial"/>
                <a:ea typeface="Arial"/>
                <a:cs typeface="Arial"/>
                <a:sym typeface="Arial"/>
              </a:rPr>
              <a:t>ilegalizando el POUM</a:t>
            </a:r>
            <a:r>
              <a:rPr b="0" i="0" lang="en-US" sz="1200" u="none">
                <a:solidFill>
                  <a:schemeClr val="dk1"/>
                </a:solidFill>
                <a:latin typeface="Arial"/>
                <a:ea typeface="Arial"/>
                <a:cs typeface="Arial"/>
                <a:sym typeface="Arial"/>
              </a:rPr>
              <a:t> y conteniendo a la </a:t>
            </a:r>
            <a:r>
              <a:rPr b="1" i="0" lang="en-US" sz="1200" u="none">
                <a:solidFill>
                  <a:schemeClr val="dk1"/>
                </a:solidFill>
                <a:latin typeface="Arial"/>
                <a:ea typeface="Arial"/>
                <a:cs typeface="Arial"/>
                <a:sym typeface="Arial"/>
              </a:rPr>
              <a:t>CNT</a:t>
            </a:r>
            <a:endParaRPr/>
          </a:p>
        </p:txBody>
      </p:sp>
      <p:sp>
        <p:nvSpPr>
          <p:cNvPr id="478" name="Google Shape;478;p12"/>
          <p:cNvSpPr/>
          <p:nvPr/>
        </p:nvSpPr>
        <p:spPr>
          <a:xfrm rot="8760000">
            <a:off x="3795712" y="3825875"/>
            <a:ext cx="257175" cy="23336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9" name="Google Shape;479;p12"/>
          <p:cNvSpPr/>
          <p:nvPr/>
        </p:nvSpPr>
        <p:spPr>
          <a:xfrm>
            <a:off x="592137" y="4703762"/>
            <a:ext cx="182562" cy="169862"/>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0" name="Google Shape;480;p12"/>
          <p:cNvSpPr txBox="1"/>
          <p:nvPr/>
        </p:nvSpPr>
        <p:spPr>
          <a:xfrm>
            <a:off x="782637" y="4630737"/>
            <a:ext cx="7161212" cy="730250"/>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A partir del </a:t>
            </a:r>
            <a:r>
              <a:rPr b="1" i="0" lang="en-US" sz="1400" u="none">
                <a:solidFill>
                  <a:schemeClr val="dk1"/>
                </a:solidFill>
                <a:latin typeface="Arial"/>
                <a:ea typeface="Arial"/>
                <a:cs typeface="Arial"/>
                <a:sym typeface="Arial"/>
              </a:rPr>
              <a:t>Pacto de Múnich</a:t>
            </a:r>
            <a:r>
              <a:rPr b="0" i="0" lang="en-US" sz="1400" u="none">
                <a:solidFill>
                  <a:schemeClr val="dk1"/>
                </a:solidFill>
                <a:latin typeface="Arial"/>
                <a:ea typeface="Arial"/>
                <a:cs typeface="Arial"/>
                <a:sym typeface="Arial"/>
              </a:rPr>
              <a:t> (septiembre de 1938) se alejaba la posibilidad de la mediación de las potencias democráticas, y con la </a:t>
            </a:r>
            <a:r>
              <a:rPr b="1" i="0" lang="en-US" sz="1400" u="none">
                <a:solidFill>
                  <a:schemeClr val="dk1"/>
                </a:solidFill>
                <a:latin typeface="Arial"/>
                <a:ea typeface="Arial"/>
                <a:cs typeface="Arial"/>
                <a:sym typeface="Arial"/>
              </a:rPr>
              <a:t>derrota en la batalla del Ebro</a:t>
            </a:r>
            <a:r>
              <a:rPr b="0" i="0" lang="en-US" sz="1400" u="none">
                <a:solidFill>
                  <a:schemeClr val="dk1"/>
                </a:solidFill>
                <a:latin typeface="Arial"/>
                <a:ea typeface="Arial"/>
                <a:cs typeface="Arial"/>
                <a:sym typeface="Arial"/>
              </a:rPr>
              <a:t> se perdían las últimas esperanzas</a:t>
            </a:r>
            <a:endParaRPr/>
          </a:p>
        </p:txBody>
      </p:sp>
      <p:sp>
        <p:nvSpPr>
          <p:cNvPr id="481" name="Google Shape;481;p12"/>
          <p:cNvSpPr txBox="1"/>
          <p:nvPr/>
        </p:nvSpPr>
        <p:spPr>
          <a:xfrm>
            <a:off x="3638550" y="5230812"/>
            <a:ext cx="3898900" cy="457200"/>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a:t>
            </a:r>
            <a:r>
              <a:rPr b="1" i="0" lang="en-US" sz="1200" u="none">
                <a:solidFill>
                  <a:schemeClr val="dk1"/>
                </a:solidFill>
                <a:latin typeface="Arial"/>
                <a:ea typeface="Arial"/>
                <a:cs typeface="Arial"/>
                <a:sym typeface="Arial"/>
              </a:rPr>
              <a:t>El golpe de Estado del coronel Casado</a:t>
            </a:r>
            <a:r>
              <a:rPr b="0" i="0" lang="en-US" sz="1200" u="none">
                <a:solidFill>
                  <a:schemeClr val="dk1"/>
                </a:solidFill>
                <a:latin typeface="Arial"/>
                <a:ea typeface="Arial"/>
                <a:cs typeface="Arial"/>
                <a:sym typeface="Arial"/>
              </a:rPr>
              <a:t> en Madrid aceleró el final de la república y el </a:t>
            </a:r>
            <a:r>
              <a:rPr b="1" i="0" lang="en-US" sz="1200" u="none">
                <a:solidFill>
                  <a:schemeClr val="dk1"/>
                </a:solidFill>
                <a:latin typeface="Arial"/>
                <a:ea typeface="Arial"/>
                <a:cs typeface="Arial"/>
                <a:sym typeface="Arial"/>
              </a:rPr>
              <a:t>triunfo de Franco</a:t>
            </a:r>
            <a:endParaRPr/>
          </a:p>
        </p:txBody>
      </p:sp>
      <p:sp>
        <p:nvSpPr>
          <p:cNvPr id="482" name="Google Shape;482;p12"/>
          <p:cNvSpPr/>
          <p:nvPr/>
        </p:nvSpPr>
        <p:spPr>
          <a:xfrm rot="8760000">
            <a:off x="3421062" y="5191125"/>
            <a:ext cx="257175" cy="23336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childTnLst>
                          </p:cTn>
                        </p:par>
                        <p:par>
                          <p:cTn fill="hold">
                            <p:stCondLst>
                              <p:cond delay="7000"/>
                            </p:stCondLst>
                            <p:childTnLst>
                              <p:par>
                                <p:cTn fill="hold" nodeType="afterEffect" presetClass="entr" presetID="23" presetSubtype="16">
                                  <p:stCondLst>
                                    <p:cond delay="0"/>
                                  </p:stCondLst>
                                  <p:childTnLst>
                                    <p:set>
                                      <p:cBhvr>
                                        <p:cTn dur="1" fill="hold">
                                          <p:stCondLst>
                                            <p:cond delay="0"/>
                                          </p:stCondLst>
                                        </p:cTn>
                                        <p:tgtEl>
                                          <p:spTgt spid="478"/>
                                        </p:tgtEl>
                                        <p:attrNameLst>
                                          <p:attrName>style.visibility</p:attrName>
                                        </p:attrNameLst>
                                      </p:cBhvr>
                                      <p:to>
                                        <p:strVal val="visible"/>
                                      </p:to>
                                    </p:set>
                                    <p:anim calcmode="lin" valueType="num">
                                      <p:cBhvr additive="base">
                                        <p:cTn dur="500"/>
                                        <p:tgtEl>
                                          <p:spTgt spid="478"/>
                                        </p:tgtEl>
                                        <p:attrNameLst>
                                          <p:attrName>ppt_w</p:attrName>
                                        </p:attrNameLst>
                                      </p:cBhvr>
                                      <p:tavLst>
                                        <p:tav fmla="" tm="0">
                                          <p:val>
                                            <p:strVal val="0"/>
                                          </p:val>
                                        </p:tav>
                                        <p:tav fmla="" tm="100000">
                                          <p:val>
                                            <p:strVal val="#ppt_w"/>
                                          </p:val>
                                        </p:tav>
                                      </p:tavLst>
                                    </p:anim>
                                    <p:anim calcmode="lin" valueType="num">
                                      <p:cBhvr additive="base">
                                        <p:cTn dur="500"/>
                                        <p:tgtEl>
                                          <p:spTgt spid="478"/>
                                        </p:tgtEl>
                                        <p:attrNameLst>
                                          <p:attrName>ppt_h</p:attrName>
                                        </p:attrNameLst>
                                      </p:cBhvr>
                                      <p:tavLst>
                                        <p:tav fmla="" tm="0">
                                          <p:val>
                                            <p:strVal val="0"/>
                                          </p:val>
                                        </p:tav>
                                        <p:tav fmla="" tm="100000">
                                          <p:val>
                                            <p:strVal val="#ppt_h"/>
                                          </p:val>
                                        </p:tav>
                                      </p:tavLst>
                                    </p:anim>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1000"/>
                                        <p:tgtEl>
                                          <p:spTgt spid="47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82"/>
                                        </p:tgtEl>
                                        <p:attrNameLst>
                                          <p:attrName>style.visibility</p:attrName>
                                        </p:attrNameLst>
                                      </p:cBhvr>
                                      <p:to>
                                        <p:strVal val="visible"/>
                                      </p:to>
                                    </p:set>
                                    <p:anim calcmode="lin" valueType="num">
                                      <p:cBhvr additive="base">
                                        <p:cTn dur="500"/>
                                        <p:tgtEl>
                                          <p:spTgt spid="482"/>
                                        </p:tgtEl>
                                        <p:attrNameLst>
                                          <p:attrName>ppt_w</p:attrName>
                                        </p:attrNameLst>
                                      </p:cBhvr>
                                      <p:tavLst>
                                        <p:tav fmla="" tm="0">
                                          <p:val>
                                            <p:strVal val="0"/>
                                          </p:val>
                                        </p:tav>
                                        <p:tav fmla="" tm="100000">
                                          <p:val>
                                            <p:strVal val="#ppt_w"/>
                                          </p:val>
                                        </p:tav>
                                      </p:tavLst>
                                    </p:anim>
                                    <p:anim calcmode="lin" valueType="num">
                                      <p:cBhvr additive="base">
                                        <p:cTn dur="500"/>
                                        <p:tgtEl>
                                          <p:spTgt spid="482"/>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487" name="Shape 487"/>
        <p:cNvGrpSpPr/>
        <p:nvPr/>
      </p:nvGrpSpPr>
      <p:grpSpPr>
        <a:xfrm>
          <a:off x="0" y="0"/>
          <a:ext cx="0" cy="0"/>
          <a:chOff x="0" y="0"/>
          <a:chExt cx="0" cy="0"/>
        </a:xfrm>
      </p:grpSpPr>
      <p:sp>
        <p:nvSpPr>
          <p:cNvPr id="488" name="Google Shape;488;p13"/>
          <p:cNvSpPr txBox="1"/>
          <p:nvPr/>
        </p:nvSpPr>
        <p:spPr>
          <a:xfrm>
            <a:off x="1693862" y="2005012"/>
            <a:ext cx="5273675" cy="330200"/>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1" i="0" lang="en-US" sz="1300" u="none">
                <a:solidFill>
                  <a:schemeClr val="dk1"/>
                </a:solidFill>
                <a:latin typeface="Arial"/>
                <a:ea typeface="Arial"/>
                <a:cs typeface="Arial"/>
                <a:sym typeface="Arial"/>
              </a:rPr>
              <a:t>Se constituyó en Burgos una </a:t>
            </a:r>
            <a:r>
              <a:rPr b="1" i="0" lang="en-US" sz="1500" u="none">
                <a:solidFill>
                  <a:srgbClr val="683400"/>
                </a:solidFill>
                <a:latin typeface="Arial"/>
                <a:ea typeface="Arial"/>
                <a:cs typeface="Arial"/>
                <a:sym typeface="Arial"/>
              </a:rPr>
              <a:t>Junta de Defensa Nacional</a:t>
            </a:r>
            <a:endParaRPr/>
          </a:p>
        </p:txBody>
      </p:sp>
      <p:sp>
        <p:nvSpPr>
          <p:cNvPr id="489" name="Google Shape;489;p13"/>
          <p:cNvSpPr/>
          <p:nvPr/>
        </p:nvSpPr>
        <p:spPr>
          <a:xfrm>
            <a:off x="139700" y="1541462"/>
            <a:ext cx="355600" cy="4819650"/>
          </a:xfrm>
          <a:prstGeom prst="rect">
            <a:avLst/>
          </a:prstGeom>
          <a:gradFill>
            <a:gsLst>
              <a:gs pos="0">
                <a:srgbClr val="8A8A6F"/>
              </a:gs>
              <a:gs pos="100000">
                <a:srgbClr val="FFFFCC"/>
              </a:gs>
            </a:gsLst>
            <a:lin ang="54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0" name="Google Shape;490;p13"/>
          <p:cNvSpPr txBox="1"/>
          <p:nvPr/>
        </p:nvSpPr>
        <p:spPr>
          <a:xfrm>
            <a:off x="138112" y="946150"/>
            <a:ext cx="4702175" cy="609600"/>
          </a:xfrm>
          <a:prstGeom prst="rect">
            <a:avLst/>
          </a:prstGeom>
          <a:gradFill>
            <a:gsLst>
              <a:gs pos="0">
                <a:srgbClr val="FFFFCC"/>
              </a:gs>
              <a:gs pos="100000">
                <a:srgbClr val="8A8A6F"/>
              </a:gs>
            </a:gsLst>
            <a:lin ang="5400000" scaled="0"/>
          </a:gra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700"/>
              <a:buFont typeface="Arial"/>
              <a:buNone/>
            </a:pPr>
            <a:r>
              <a:t/>
            </a:r>
            <a:endParaRPr b="1" i="0" sz="1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700"/>
              <a:buFont typeface="Arial"/>
              <a:buNone/>
            </a:pPr>
            <a:r>
              <a:rPr b="1" i="0" lang="en-US" sz="1700" u="none">
                <a:solidFill>
                  <a:schemeClr val="lt1"/>
                </a:solidFill>
                <a:latin typeface="Arial"/>
                <a:ea typeface="Arial"/>
                <a:cs typeface="Arial"/>
                <a:sym typeface="Arial"/>
              </a:rPr>
              <a:t>Los primeros momentos tras la sublevación </a:t>
            </a:r>
            <a:endParaRPr/>
          </a:p>
        </p:txBody>
      </p:sp>
      <p:cxnSp>
        <p:nvCxnSpPr>
          <p:cNvPr id="491" name="Google Shape;491;p13"/>
          <p:cNvCxnSpPr/>
          <p:nvPr/>
        </p:nvCxnSpPr>
        <p:spPr>
          <a:xfrm>
            <a:off x="155575" y="944562"/>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492" name="Google Shape;492;p13"/>
          <p:cNvSpPr/>
          <p:nvPr/>
        </p:nvSpPr>
        <p:spPr>
          <a:xfrm>
            <a:off x="554037" y="1717675"/>
            <a:ext cx="182562" cy="169862"/>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3" name="Google Shape;493;p13"/>
          <p:cNvSpPr txBox="1"/>
          <p:nvPr/>
        </p:nvSpPr>
        <p:spPr>
          <a:xfrm>
            <a:off x="757237" y="1644650"/>
            <a:ext cx="6172200" cy="304800"/>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El </a:t>
            </a:r>
            <a:r>
              <a:rPr b="1" i="0" lang="en-US" sz="1400" u="none">
                <a:solidFill>
                  <a:schemeClr val="dk1"/>
                </a:solidFill>
                <a:latin typeface="Arial"/>
                <a:ea typeface="Arial"/>
                <a:cs typeface="Arial"/>
                <a:sym typeface="Arial"/>
              </a:rPr>
              <a:t>ejército </a:t>
            </a:r>
            <a:r>
              <a:rPr b="0" i="0" lang="en-US" sz="1400" u="none">
                <a:solidFill>
                  <a:schemeClr val="dk1"/>
                </a:solidFill>
                <a:latin typeface="Arial"/>
                <a:ea typeface="Arial"/>
                <a:cs typeface="Arial"/>
                <a:sym typeface="Arial"/>
              </a:rPr>
              <a:t>se convirtió en el </a:t>
            </a:r>
            <a:r>
              <a:rPr b="1" i="0" lang="en-US" sz="1400" u="none">
                <a:solidFill>
                  <a:schemeClr val="dk1"/>
                </a:solidFill>
                <a:latin typeface="Arial"/>
                <a:ea typeface="Arial"/>
                <a:cs typeface="Arial"/>
                <a:sym typeface="Arial"/>
              </a:rPr>
              <a:t>pilar básico</a:t>
            </a:r>
            <a:r>
              <a:rPr b="0" i="0" lang="en-US" sz="1400" u="none">
                <a:solidFill>
                  <a:schemeClr val="dk1"/>
                </a:solidFill>
                <a:latin typeface="Arial"/>
                <a:ea typeface="Arial"/>
                <a:cs typeface="Arial"/>
                <a:sym typeface="Arial"/>
              </a:rPr>
              <a:t> en la formación del </a:t>
            </a:r>
            <a:r>
              <a:rPr b="1" i="0" lang="en-US" sz="1400" u="none">
                <a:solidFill>
                  <a:schemeClr val="dk1"/>
                </a:solidFill>
                <a:latin typeface="Arial"/>
                <a:ea typeface="Arial"/>
                <a:cs typeface="Arial"/>
                <a:sym typeface="Arial"/>
              </a:rPr>
              <a:t>nuevo Estado</a:t>
            </a:r>
            <a:endParaRPr/>
          </a:p>
        </p:txBody>
      </p:sp>
      <p:grpSp>
        <p:nvGrpSpPr>
          <p:cNvPr id="494" name="Google Shape;494;p13"/>
          <p:cNvGrpSpPr/>
          <p:nvPr/>
        </p:nvGrpSpPr>
        <p:grpSpPr>
          <a:xfrm>
            <a:off x="2392362" y="3352800"/>
            <a:ext cx="239712" cy="279400"/>
            <a:chOff x="1215" y="3520"/>
            <a:chExt cx="536" cy="232"/>
          </a:xfrm>
        </p:grpSpPr>
        <p:cxnSp>
          <p:nvCxnSpPr>
            <p:cNvPr id="495" name="Google Shape;495;p13"/>
            <p:cNvCxnSpPr/>
            <p:nvPr/>
          </p:nvCxnSpPr>
          <p:spPr>
            <a:xfrm>
              <a:off x="1215" y="3520"/>
              <a:ext cx="0" cy="224"/>
            </a:xfrm>
            <a:prstGeom prst="straightConnector1">
              <a:avLst/>
            </a:prstGeom>
            <a:noFill/>
            <a:ln cap="flat" cmpd="sng" w="19050">
              <a:solidFill>
                <a:srgbClr val="FFCC99"/>
              </a:solidFill>
              <a:prstDash val="solid"/>
              <a:miter lim="800000"/>
              <a:headEnd len="med" w="med" type="none"/>
              <a:tailEnd len="med" w="med" type="none"/>
            </a:ln>
            <a:effectLst>
              <a:outerShdw blurRad="63500" dir="2700000" dist="35921">
                <a:schemeClr val="lt2"/>
              </a:outerShdw>
            </a:effectLst>
          </p:spPr>
        </p:cxnSp>
        <p:cxnSp>
          <p:nvCxnSpPr>
            <p:cNvPr id="496" name="Google Shape;496;p13"/>
            <p:cNvCxnSpPr/>
            <p:nvPr/>
          </p:nvCxnSpPr>
          <p:spPr>
            <a:xfrm>
              <a:off x="1216" y="3752"/>
              <a:ext cx="535" cy="0"/>
            </a:xfrm>
            <a:prstGeom prst="straightConnector1">
              <a:avLst/>
            </a:prstGeom>
            <a:noFill/>
            <a:ln cap="flat" cmpd="sng" w="19050">
              <a:solidFill>
                <a:srgbClr val="FFCC99"/>
              </a:solidFill>
              <a:prstDash val="solid"/>
              <a:miter lim="800000"/>
              <a:headEnd len="med" w="med" type="none"/>
              <a:tailEnd len="med" w="med" type="triangle"/>
            </a:ln>
            <a:effectLst>
              <a:outerShdw blurRad="63500" dir="2700000" dist="35921">
                <a:schemeClr val="lt2"/>
              </a:outerShdw>
            </a:effectLst>
          </p:spPr>
        </p:cxnSp>
      </p:grpSp>
      <p:sp>
        <p:nvSpPr>
          <p:cNvPr id="497" name="Google Shape;497;p13"/>
          <p:cNvSpPr txBox="1"/>
          <p:nvPr/>
        </p:nvSpPr>
        <p:spPr>
          <a:xfrm>
            <a:off x="2679700" y="3360737"/>
            <a:ext cx="4362450" cy="49847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1" i="0" lang="en-US" sz="1300" u="sng">
                <a:solidFill>
                  <a:schemeClr val="dk1"/>
                </a:solidFill>
                <a:latin typeface="Arial"/>
                <a:ea typeface="Arial"/>
                <a:cs typeface="Arial"/>
                <a:sym typeface="Arial"/>
              </a:rPr>
              <a:t> Suprimir todo tipo de oposición</a:t>
            </a:r>
            <a:r>
              <a:rPr b="1" i="0" lang="en-US" sz="1300" u="none">
                <a:solidFill>
                  <a:schemeClr val="dk1"/>
                </a:solidFill>
                <a:latin typeface="Arial"/>
                <a:ea typeface="Arial"/>
                <a:cs typeface="Arial"/>
                <a:sym typeface="Arial"/>
              </a:rPr>
              <a:t> (militares, políticos, funcionarios, dirigentes sindicalistas…)</a:t>
            </a:r>
            <a:endParaRPr/>
          </a:p>
        </p:txBody>
      </p:sp>
      <p:sp>
        <p:nvSpPr>
          <p:cNvPr id="498" name="Google Shape;498;p13"/>
          <p:cNvSpPr txBox="1"/>
          <p:nvPr/>
        </p:nvSpPr>
        <p:spPr>
          <a:xfrm>
            <a:off x="261937" y="573087"/>
            <a:ext cx="6146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1" i="0" lang="en-US" sz="1800" u="none">
                <a:solidFill>
                  <a:srgbClr val="B4007C"/>
                </a:solidFill>
                <a:latin typeface="Arial"/>
                <a:ea typeface="Arial"/>
                <a:cs typeface="Arial"/>
                <a:sym typeface="Arial"/>
              </a:rPr>
              <a:t>5.- La España «nacional»</a:t>
            </a:r>
            <a:endParaRPr/>
          </a:p>
        </p:txBody>
      </p:sp>
      <p:sp>
        <p:nvSpPr>
          <p:cNvPr id="499" name="Google Shape;499;p13"/>
          <p:cNvSpPr txBox="1"/>
          <p:nvPr/>
        </p:nvSpPr>
        <p:spPr>
          <a:xfrm>
            <a:off x="1465262" y="3321050"/>
            <a:ext cx="855662" cy="428625"/>
          </a:xfrm>
          <a:prstGeom prst="rect">
            <a:avLst/>
          </a:prstGeom>
          <a:noFill/>
          <a:ln>
            <a:noFill/>
          </a:ln>
        </p:spPr>
        <p:txBody>
          <a:bodyPr anchorCtr="0" anchor="t" bIns="45700" lIns="91425" spcFirstLastPara="1" rIns="18000" wrap="square" tIns="45700">
            <a:spAutoFit/>
          </a:bodyPr>
          <a:lstStyle/>
          <a:p>
            <a:pPr indent="0" lvl="0" marL="0" marR="0" rtl="0" algn="r">
              <a:lnSpc>
                <a:spcPct val="100000"/>
              </a:lnSpc>
              <a:spcBef>
                <a:spcPts val="0"/>
              </a:spcBef>
              <a:spcAft>
                <a:spcPts val="0"/>
              </a:spcAft>
              <a:buClr>
                <a:srgbClr val="4D4D4D"/>
              </a:buClr>
              <a:buSzPts val="1100"/>
              <a:buFont typeface="Arial"/>
              <a:buNone/>
            </a:pPr>
            <a:r>
              <a:rPr b="1" i="0" lang="en-US" sz="1100" u="none">
                <a:solidFill>
                  <a:srgbClr val="4D4D4D"/>
                </a:solidFill>
                <a:latin typeface="Arial"/>
                <a:ea typeface="Arial"/>
                <a:cs typeface="Arial"/>
                <a:sym typeface="Arial"/>
              </a:rPr>
              <a:t>Con el objetivo de</a:t>
            </a:r>
            <a:endParaRPr/>
          </a:p>
        </p:txBody>
      </p:sp>
      <p:sp>
        <p:nvSpPr>
          <p:cNvPr id="500" name="Google Shape;500;p13"/>
          <p:cNvSpPr/>
          <p:nvPr/>
        </p:nvSpPr>
        <p:spPr>
          <a:xfrm>
            <a:off x="550862" y="2905125"/>
            <a:ext cx="182562" cy="169862"/>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1" name="Google Shape;501;p13"/>
          <p:cNvSpPr txBox="1"/>
          <p:nvPr/>
        </p:nvSpPr>
        <p:spPr>
          <a:xfrm>
            <a:off x="754062" y="2832100"/>
            <a:ext cx="3879850" cy="517525"/>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Los militares sublevados practicaron una </a:t>
            </a:r>
            <a:r>
              <a:rPr b="1" i="0" lang="en-US" sz="1400" u="none">
                <a:solidFill>
                  <a:schemeClr val="dk1"/>
                </a:solidFill>
                <a:latin typeface="Arial"/>
                <a:ea typeface="Arial"/>
                <a:cs typeface="Arial"/>
                <a:sym typeface="Arial"/>
              </a:rPr>
              <a:t>brutal, sistemática y selectiva represión</a:t>
            </a:r>
            <a:endParaRPr/>
          </a:p>
        </p:txBody>
      </p:sp>
      <p:sp>
        <p:nvSpPr>
          <p:cNvPr id="502" name="Google Shape;502;p13"/>
          <p:cNvSpPr txBox="1"/>
          <p:nvPr/>
        </p:nvSpPr>
        <p:spPr>
          <a:xfrm>
            <a:off x="544512" y="2363787"/>
            <a:ext cx="2406650" cy="320675"/>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rgbClr val="777777"/>
              </a:buClr>
              <a:buSzPts val="1500"/>
              <a:buFont typeface="Arial"/>
              <a:buNone/>
            </a:pPr>
            <a:r>
              <a:rPr b="1" i="0" lang="en-US" sz="1500" u="none">
                <a:solidFill>
                  <a:srgbClr val="777777"/>
                </a:solidFill>
                <a:latin typeface="Arial"/>
                <a:ea typeface="Arial"/>
                <a:cs typeface="Arial"/>
                <a:sym typeface="Arial"/>
              </a:rPr>
              <a:t>El terror blanco</a:t>
            </a:r>
            <a:endParaRPr/>
          </a:p>
        </p:txBody>
      </p:sp>
      <p:sp>
        <p:nvSpPr>
          <p:cNvPr id="503" name="Google Shape;503;p13"/>
          <p:cNvSpPr/>
          <p:nvPr/>
        </p:nvSpPr>
        <p:spPr>
          <a:xfrm>
            <a:off x="485775" y="2655887"/>
            <a:ext cx="1633537" cy="103187"/>
          </a:xfrm>
          <a:prstGeom prst="rect">
            <a:avLst/>
          </a:prstGeom>
          <a:gradFill>
            <a:gsLst>
              <a:gs pos="0">
                <a:srgbClr val="FFFFCC"/>
              </a:gs>
              <a:gs pos="100000">
                <a:srgbClr val="8A8A6F"/>
              </a:gs>
            </a:gsLst>
            <a:lin ang="108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4" name="Google Shape;504;p13"/>
          <p:cNvSpPr/>
          <p:nvPr/>
        </p:nvSpPr>
        <p:spPr>
          <a:xfrm rot="10800000">
            <a:off x="6689725" y="2263775"/>
            <a:ext cx="261937" cy="144462"/>
          </a:xfrm>
          <a:prstGeom prst="triangle">
            <a:avLst>
              <a:gd fmla="val 50000" name="adj"/>
            </a:avLst>
          </a:prstGeom>
          <a:gradFill>
            <a:gsLst>
              <a:gs pos="0">
                <a:srgbClr val="FFFFCC"/>
              </a:gs>
              <a:gs pos="100000">
                <a:srgbClr val="8A8A6F"/>
              </a:gs>
            </a:gsLst>
            <a:lin ang="54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5" name="Google Shape;505;p13"/>
          <p:cNvSpPr txBox="1"/>
          <p:nvPr/>
        </p:nvSpPr>
        <p:spPr>
          <a:xfrm>
            <a:off x="5867400" y="2387600"/>
            <a:ext cx="2732087" cy="274637"/>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Presidida por el general Cabanellas</a:t>
            </a:r>
            <a:endParaRPr/>
          </a:p>
        </p:txBody>
      </p:sp>
      <p:grpSp>
        <p:nvGrpSpPr>
          <p:cNvPr id="506" name="Google Shape;506;p13"/>
          <p:cNvGrpSpPr/>
          <p:nvPr/>
        </p:nvGrpSpPr>
        <p:grpSpPr>
          <a:xfrm>
            <a:off x="1250950" y="1952625"/>
            <a:ext cx="381000" cy="239712"/>
            <a:chOff x="1215" y="3520"/>
            <a:chExt cx="536" cy="232"/>
          </a:xfrm>
        </p:grpSpPr>
        <p:cxnSp>
          <p:nvCxnSpPr>
            <p:cNvPr id="507" name="Google Shape;507;p13"/>
            <p:cNvCxnSpPr/>
            <p:nvPr/>
          </p:nvCxnSpPr>
          <p:spPr>
            <a:xfrm>
              <a:off x="1215" y="3520"/>
              <a:ext cx="0" cy="224"/>
            </a:xfrm>
            <a:prstGeom prst="straightConnector1">
              <a:avLst/>
            </a:prstGeom>
            <a:noFill/>
            <a:ln cap="flat" cmpd="sng" w="19050">
              <a:solidFill>
                <a:srgbClr val="FFCC99"/>
              </a:solidFill>
              <a:prstDash val="solid"/>
              <a:miter lim="800000"/>
              <a:headEnd len="med" w="med" type="none"/>
              <a:tailEnd len="med" w="med" type="none"/>
            </a:ln>
            <a:effectLst>
              <a:outerShdw blurRad="63500" dir="2700000" dist="35921">
                <a:schemeClr val="lt2"/>
              </a:outerShdw>
            </a:effectLst>
          </p:spPr>
        </p:cxnSp>
        <p:cxnSp>
          <p:nvCxnSpPr>
            <p:cNvPr id="508" name="Google Shape;508;p13"/>
            <p:cNvCxnSpPr/>
            <p:nvPr/>
          </p:nvCxnSpPr>
          <p:spPr>
            <a:xfrm>
              <a:off x="1216" y="3752"/>
              <a:ext cx="535" cy="0"/>
            </a:xfrm>
            <a:prstGeom prst="straightConnector1">
              <a:avLst/>
            </a:prstGeom>
            <a:noFill/>
            <a:ln cap="flat" cmpd="sng" w="19050">
              <a:solidFill>
                <a:srgbClr val="FFCC99"/>
              </a:solidFill>
              <a:prstDash val="solid"/>
              <a:miter lim="800000"/>
              <a:headEnd len="med" w="med" type="none"/>
              <a:tailEnd len="med" w="med" type="triangle"/>
            </a:ln>
            <a:effectLst>
              <a:outerShdw blurRad="63500" dir="2700000" dist="35921">
                <a:schemeClr val="lt2"/>
              </a:outerShdw>
            </a:effectLst>
          </p:spPr>
        </p:cxnSp>
      </p:grpSp>
      <p:sp>
        <p:nvSpPr>
          <p:cNvPr id="509" name="Google Shape;509;p13"/>
          <p:cNvSpPr/>
          <p:nvPr/>
        </p:nvSpPr>
        <p:spPr>
          <a:xfrm>
            <a:off x="966787" y="3321050"/>
            <a:ext cx="109537" cy="1214437"/>
          </a:xfrm>
          <a:prstGeom prst="rect">
            <a:avLst/>
          </a:prstGeom>
          <a:gradFill>
            <a:gsLst>
              <a:gs pos="0">
                <a:srgbClr val="FFFFCC"/>
              </a:gs>
              <a:gs pos="100000">
                <a:srgbClr val="8A8A6F"/>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0" name="Google Shape;510;p13"/>
          <p:cNvSpPr txBox="1"/>
          <p:nvPr/>
        </p:nvSpPr>
        <p:spPr>
          <a:xfrm>
            <a:off x="1063625" y="3994150"/>
            <a:ext cx="855662" cy="428625"/>
          </a:xfrm>
          <a:prstGeom prst="rect">
            <a:avLst/>
          </a:prstGeom>
          <a:noFill/>
          <a:ln>
            <a:noFill/>
          </a:ln>
        </p:spPr>
        <p:txBody>
          <a:bodyPr anchorCtr="0" anchor="t" bIns="45700" lIns="91425" spcFirstLastPara="1" rIns="18000" wrap="square" tIns="45700">
            <a:spAutoFit/>
          </a:bodyPr>
          <a:lstStyle/>
          <a:p>
            <a:pPr indent="0" lvl="0" marL="0" marR="0" rtl="0" algn="r">
              <a:lnSpc>
                <a:spcPct val="100000"/>
              </a:lnSpc>
              <a:spcBef>
                <a:spcPts val="0"/>
              </a:spcBef>
              <a:spcAft>
                <a:spcPts val="0"/>
              </a:spcAft>
              <a:buClr>
                <a:srgbClr val="4D4D4D"/>
              </a:buClr>
              <a:buSzPts val="1100"/>
              <a:buFont typeface="Arial"/>
              <a:buNone/>
            </a:pPr>
            <a:r>
              <a:rPr b="1" i="0" lang="en-US" sz="1100" u="none">
                <a:solidFill>
                  <a:srgbClr val="4D4D4D"/>
                </a:solidFill>
                <a:latin typeface="Arial"/>
                <a:ea typeface="Arial"/>
                <a:cs typeface="Arial"/>
                <a:sym typeface="Arial"/>
              </a:rPr>
              <a:t>Llevada a cabo por</a:t>
            </a:r>
            <a:endParaRPr/>
          </a:p>
        </p:txBody>
      </p:sp>
      <p:sp>
        <p:nvSpPr>
          <p:cNvPr id="511" name="Google Shape;511;p13"/>
          <p:cNvSpPr txBox="1"/>
          <p:nvPr/>
        </p:nvSpPr>
        <p:spPr>
          <a:xfrm>
            <a:off x="2073275" y="4008437"/>
            <a:ext cx="3900487" cy="49847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1" i="0" lang="en-US" sz="1300" u="none">
                <a:solidFill>
                  <a:schemeClr val="dk1"/>
                </a:solidFill>
                <a:latin typeface="Arial"/>
                <a:ea typeface="Arial"/>
                <a:cs typeface="Arial"/>
                <a:sym typeface="Arial"/>
              </a:rPr>
              <a:t> Autoridades militares, milicias de requetés y, sobre todo, de grupos de jóvenes falangistas</a:t>
            </a:r>
            <a:endParaRPr/>
          </a:p>
        </p:txBody>
      </p:sp>
      <p:sp>
        <p:nvSpPr>
          <p:cNvPr id="512" name="Google Shape;512;p13"/>
          <p:cNvSpPr/>
          <p:nvPr/>
        </p:nvSpPr>
        <p:spPr>
          <a:xfrm>
            <a:off x="1081087" y="4398962"/>
            <a:ext cx="995362" cy="90487"/>
          </a:xfrm>
          <a:prstGeom prst="rect">
            <a:avLst/>
          </a:prstGeom>
          <a:gradFill>
            <a:gsLst>
              <a:gs pos="0">
                <a:srgbClr val="8A8A6F"/>
              </a:gs>
              <a:gs pos="100000">
                <a:srgbClr val="FFFFCC"/>
              </a:gs>
            </a:gsLst>
            <a:lin ang="108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3" name="Google Shape;513;p13"/>
          <p:cNvSpPr/>
          <p:nvPr/>
        </p:nvSpPr>
        <p:spPr>
          <a:xfrm>
            <a:off x="571500" y="5232400"/>
            <a:ext cx="182562" cy="169862"/>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4" name="Google Shape;514;p13"/>
          <p:cNvSpPr txBox="1"/>
          <p:nvPr/>
        </p:nvSpPr>
        <p:spPr>
          <a:xfrm>
            <a:off x="565150" y="4691062"/>
            <a:ext cx="3219450" cy="320675"/>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rgbClr val="777777"/>
              </a:buClr>
              <a:buSzPts val="1500"/>
              <a:buFont typeface="Arial"/>
              <a:buNone/>
            </a:pPr>
            <a:r>
              <a:rPr b="1" i="0" lang="en-US" sz="1500" u="none">
                <a:solidFill>
                  <a:srgbClr val="777777"/>
                </a:solidFill>
                <a:latin typeface="Arial"/>
                <a:ea typeface="Arial"/>
                <a:cs typeface="Arial"/>
                <a:sym typeface="Arial"/>
              </a:rPr>
              <a:t>El ascenso de Franco al poder</a:t>
            </a:r>
            <a:endParaRPr/>
          </a:p>
        </p:txBody>
      </p:sp>
      <p:sp>
        <p:nvSpPr>
          <p:cNvPr id="515" name="Google Shape;515;p13"/>
          <p:cNvSpPr/>
          <p:nvPr/>
        </p:nvSpPr>
        <p:spPr>
          <a:xfrm>
            <a:off x="493712" y="4983162"/>
            <a:ext cx="2908300" cy="90487"/>
          </a:xfrm>
          <a:prstGeom prst="rect">
            <a:avLst/>
          </a:prstGeom>
          <a:gradFill>
            <a:gsLst>
              <a:gs pos="0">
                <a:srgbClr val="6F6F58"/>
              </a:gs>
              <a:gs pos="100000">
                <a:srgbClr val="FFFFCC"/>
              </a:gs>
            </a:gsLst>
            <a:lin ang="108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6" name="Google Shape;516;p13"/>
          <p:cNvSpPr txBox="1"/>
          <p:nvPr/>
        </p:nvSpPr>
        <p:spPr>
          <a:xfrm>
            <a:off x="755650" y="5157787"/>
            <a:ext cx="6584950" cy="517525"/>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La Junta de Defensa eligió a </a:t>
            </a:r>
            <a:r>
              <a:rPr b="1" i="0" lang="en-US" sz="1400" u="none">
                <a:solidFill>
                  <a:schemeClr val="dk1"/>
                </a:solidFill>
                <a:latin typeface="Arial"/>
                <a:ea typeface="Arial"/>
                <a:cs typeface="Arial"/>
                <a:sym typeface="Arial"/>
              </a:rPr>
              <a:t>Franco</a:t>
            </a:r>
            <a:r>
              <a:rPr b="0" i="0" lang="en-US" sz="1400" u="none">
                <a:solidFill>
                  <a:schemeClr val="dk1"/>
                </a:solidFill>
                <a:latin typeface="Arial"/>
                <a:ea typeface="Arial"/>
                <a:cs typeface="Arial"/>
                <a:sym typeface="Arial"/>
              </a:rPr>
              <a:t> (octubre de 1936) como </a:t>
            </a:r>
            <a:r>
              <a:rPr b="1" i="0" lang="en-US" sz="1400" u="none">
                <a:solidFill>
                  <a:schemeClr val="dk1"/>
                </a:solidFill>
                <a:latin typeface="Arial"/>
                <a:ea typeface="Arial"/>
                <a:cs typeface="Arial"/>
                <a:sym typeface="Arial"/>
              </a:rPr>
              <a:t>generalísimo</a:t>
            </a:r>
            <a:r>
              <a:rPr b="0" i="0" lang="en-US" sz="1400" u="none">
                <a:solidFill>
                  <a:schemeClr val="dk1"/>
                </a:solidFill>
                <a:latin typeface="Arial"/>
                <a:ea typeface="Arial"/>
                <a:cs typeface="Arial"/>
                <a:sym typeface="Arial"/>
              </a:rPr>
              <a:t>, es decir, jefe supremo de todos los ejércitos sublevados.</a:t>
            </a:r>
            <a:endParaRPr/>
          </a:p>
        </p:txBody>
      </p:sp>
      <p:grpSp>
        <p:nvGrpSpPr>
          <p:cNvPr id="517" name="Google Shape;517;p13"/>
          <p:cNvGrpSpPr/>
          <p:nvPr/>
        </p:nvGrpSpPr>
        <p:grpSpPr>
          <a:xfrm>
            <a:off x="6319837" y="5437187"/>
            <a:ext cx="201612" cy="511175"/>
            <a:chOff x="1215" y="3520"/>
            <a:chExt cx="536" cy="232"/>
          </a:xfrm>
        </p:grpSpPr>
        <p:cxnSp>
          <p:nvCxnSpPr>
            <p:cNvPr id="518" name="Google Shape;518;p13"/>
            <p:cNvCxnSpPr/>
            <p:nvPr/>
          </p:nvCxnSpPr>
          <p:spPr>
            <a:xfrm>
              <a:off x="1215" y="3520"/>
              <a:ext cx="0" cy="224"/>
            </a:xfrm>
            <a:prstGeom prst="straightConnector1">
              <a:avLst/>
            </a:prstGeom>
            <a:noFill/>
            <a:ln cap="flat" cmpd="sng" w="19050">
              <a:solidFill>
                <a:srgbClr val="FFCC99"/>
              </a:solidFill>
              <a:prstDash val="solid"/>
              <a:miter lim="800000"/>
              <a:headEnd len="med" w="med" type="none"/>
              <a:tailEnd len="med" w="med" type="none"/>
            </a:ln>
            <a:effectLst>
              <a:outerShdw blurRad="63500" dir="2700000" dist="35921">
                <a:schemeClr val="lt2"/>
              </a:outerShdw>
            </a:effectLst>
          </p:spPr>
        </p:cxnSp>
        <p:cxnSp>
          <p:nvCxnSpPr>
            <p:cNvPr id="519" name="Google Shape;519;p13"/>
            <p:cNvCxnSpPr/>
            <p:nvPr/>
          </p:nvCxnSpPr>
          <p:spPr>
            <a:xfrm>
              <a:off x="1216" y="3752"/>
              <a:ext cx="535" cy="0"/>
            </a:xfrm>
            <a:prstGeom prst="straightConnector1">
              <a:avLst/>
            </a:prstGeom>
            <a:noFill/>
            <a:ln cap="flat" cmpd="sng" w="19050">
              <a:solidFill>
                <a:srgbClr val="FFCC99"/>
              </a:solidFill>
              <a:prstDash val="solid"/>
              <a:miter lim="800000"/>
              <a:headEnd len="med" w="med" type="none"/>
              <a:tailEnd len="med" w="med" type="triangle"/>
            </a:ln>
            <a:effectLst>
              <a:outerShdw blurRad="63500" dir="2700000" dist="35921">
                <a:schemeClr val="lt2"/>
              </a:outerShdw>
            </a:effectLst>
          </p:spPr>
        </p:cxnSp>
      </p:grpSp>
      <p:sp>
        <p:nvSpPr>
          <p:cNvPr id="520" name="Google Shape;520;p13"/>
          <p:cNvSpPr txBox="1"/>
          <p:nvPr/>
        </p:nvSpPr>
        <p:spPr>
          <a:xfrm>
            <a:off x="5418137" y="5586412"/>
            <a:ext cx="855662" cy="428625"/>
          </a:xfrm>
          <a:prstGeom prst="rect">
            <a:avLst/>
          </a:prstGeom>
          <a:noFill/>
          <a:ln>
            <a:noFill/>
          </a:ln>
        </p:spPr>
        <p:txBody>
          <a:bodyPr anchorCtr="0" anchor="t" bIns="45700" lIns="91425" spcFirstLastPara="1" rIns="18000" wrap="square" tIns="45700">
            <a:spAutoFit/>
          </a:bodyPr>
          <a:lstStyle/>
          <a:p>
            <a:pPr indent="0" lvl="0" marL="0" marR="0" rtl="0" algn="r">
              <a:lnSpc>
                <a:spcPct val="100000"/>
              </a:lnSpc>
              <a:spcBef>
                <a:spcPts val="0"/>
              </a:spcBef>
              <a:spcAft>
                <a:spcPts val="0"/>
              </a:spcAft>
              <a:buClr>
                <a:srgbClr val="4D4D4D"/>
              </a:buClr>
              <a:buSzPts val="1100"/>
              <a:buFont typeface="Arial"/>
              <a:buNone/>
            </a:pPr>
            <a:r>
              <a:rPr b="1" i="0" lang="en-US" sz="1100" u="none">
                <a:solidFill>
                  <a:srgbClr val="4D4D4D"/>
                </a:solidFill>
                <a:latin typeface="Arial"/>
                <a:ea typeface="Arial"/>
                <a:cs typeface="Arial"/>
                <a:sym typeface="Arial"/>
              </a:rPr>
              <a:t>Con el título de</a:t>
            </a:r>
            <a:endParaRPr/>
          </a:p>
        </p:txBody>
      </p:sp>
      <p:sp>
        <p:nvSpPr>
          <p:cNvPr id="521" name="Google Shape;521;p13"/>
          <p:cNvSpPr txBox="1"/>
          <p:nvPr/>
        </p:nvSpPr>
        <p:spPr>
          <a:xfrm>
            <a:off x="6556375" y="5767387"/>
            <a:ext cx="1068387" cy="290512"/>
          </a:xfrm>
          <a:prstGeom prst="rect">
            <a:avLst/>
          </a:prstGeom>
          <a:solidFill>
            <a:srgbClr val="683400"/>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1300"/>
              <a:buFont typeface="Arial"/>
              <a:buNone/>
            </a:pPr>
            <a:r>
              <a:rPr b="1" i="0" lang="en-US" sz="1300" u="none">
                <a:solidFill>
                  <a:schemeClr val="lt1"/>
                </a:solidFill>
                <a:latin typeface="Arial"/>
                <a:ea typeface="Arial"/>
                <a:cs typeface="Arial"/>
                <a:sym typeface="Arial"/>
              </a:rPr>
              <a:t> Caudillo</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504"/>
                                        </p:tgtEl>
                                        <p:attrNameLst>
                                          <p:attrName>style.visibility</p:attrName>
                                        </p:attrNameLst>
                                      </p:cBhvr>
                                      <p:to>
                                        <p:strVal val="visible"/>
                                      </p:to>
                                    </p:set>
                                    <p:anim calcmode="lin" valueType="num">
                                      <p:cBhvr additive="base">
                                        <p:cTn dur="500"/>
                                        <p:tgtEl>
                                          <p:spTgt spid="504"/>
                                        </p:tgtEl>
                                        <p:attrNameLst>
                                          <p:attrName>ppt_w</p:attrName>
                                        </p:attrNameLst>
                                      </p:cBhvr>
                                      <p:tavLst>
                                        <p:tav fmla="" tm="0">
                                          <p:val>
                                            <p:strVal val="0"/>
                                          </p:val>
                                        </p:tav>
                                        <p:tav fmla="" tm="100000">
                                          <p:val>
                                            <p:strVal val="#ppt_w"/>
                                          </p:val>
                                        </p:tav>
                                      </p:tavLst>
                                    </p:anim>
                                    <p:anim calcmode="lin" valueType="num">
                                      <p:cBhvr additive="base">
                                        <p:cTn dur="500"/>
                                        <p:tgtEl>
                                          <p:spTgt spid="504"/>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000"/>
                                        <p:tgtEl>
                                          <p:spTgt spid="5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000"/>
                                        <p:tgtEl>
                                          <p:spTgt spid="51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526" name="Shape 526"/>
        <p:cNvGrpSpPr/>
        <p:nvPr/>
      </p:nvGrpSpPr>
      <p:grpSpPr>
        <a:xfrm>
          <a:off x="0" y="0"/>
          <a:ext cx="0" cy="0"/>
          <a:chOff x="0" y="0"/>
          <a:chExt cx="0" cy="0"/>
        </a:xfrm>
      </p:grpSpPr>
      <p:sp>
        <p:nvSpPr>
          <p:cNvPr id="527" name="Google Shape;527;p14"/>
          <p:cNvSpPr txBox="1"/>
          <p:nvPr/>
        </p:nvSpPr>
        <p:spPr>
          <a:xfrm>
            <a:off x="1693862" y="2005012"/>
            <a:ext cx="6008687" cy="300037"/>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0" i="0" lang="en-US" sz="1300" u="none">
                <a:solidFill>
                  <a:schemeClr val="dk1"/>
                </a:solidFill>
                <a:latin typeface="Arial"/>
                <a:ea typeface="Arial"/>
                <a:cs typeface="Arial"/>
                <a:sym typeface="Arial"/>
              </a:rPr>
              <a:t>Con la fusión de la</a:t>
            </a:r>
            <a:r>
              <a:rPr b="1" i="0" lang="en-US" sz="1300" u="none">
                <a:solidFill>
                  <a:schemeClr val="dk1"/>
                </a:solidFill>
                <a:latin typeface="Arial"/>
                <a:ea typeface="Arial"/>
                <a:cs typeface="Arial"/>
                <a:sym typeface="Arial"/>
              </a:rPr>
              <a:t> Falange </a:t>
            </a:r>
            <a:r>
              <a:rPr b="0" i="0" lang="en-US" sz="1300" u="none">
                <a:solidFill>
                  <a:schemeClr val="dk1"/>
                </a:solidFill>
                <a:latin typeface="Arial"/>
                <a:ea typeface="Arial"/>
                <a:cs typeface="Arial"/>
                <a:sym typeface="Arial"/>
              </a:rPr>
              <a:t>y la</a:t>
            </a:r>
            <a:r>
              <a:rPr b="1" i="0" lang="en-US" sz="1300" u="none">
                <a:solidFill>
                  <a:schemeClr val="dk1"/>
                </a:solidFill>
                <a:latin typeface="Arial"/>
                <a:ea typeface="Arial"/>
                <a:cs typeface="Arial"/>
                <a:sym typeface="Arial"/>
              </a:rPr>
              <a:t> Comunión Tradicionalista </a:t>
            </a:r>
            <a:r>
              <a:rPr b="0" i="0" lang="en-US" sz="1300" u="none">
                <a:solidFill>
                  <a:schemeClr val="dk1"/>
                </a:solidFill>
                <a:latin typeface="Arial"/>
                <a:ea typeface="Arial"/>
                <a:cs typeface="Arial"/>
                <a:sym typeface="Arial"/>
              </a:rPr>
              <a:t>(carlistas)</a:t>
            </a:r>
            <a:endParaRPr/>
          </a:p>
        </p:txBody>
      </p:sp>
      <p:sp>
        <p:nvSpPr>
          <p:cNvPr id="528" name="Google Shape;528;p14"/>
          <p:cNvSpPr/>
          <p:nvPr/>
        </p:nvSpPr>
        <p:spPr>
          <a:xfrm>
            <a:off x="139700" y="1541462"/>
            <a:ext cx="355600" cy="2308225"/>
          </a:xfrm>
          <a:prstGeom prst="rect">
            <a:avLst/>
          </a:prstGeom>
          <a:gradFill>
            <a:gsLst>
              <a:gs pos="0">
                <a:srgbClr val="8A8A6F"/>
              </a:gs>
              <a:gs pos="100000">
                <a:srgbClr val="FFFFCC"/>
              </a:gs>
            </a:gsLst>
            <a:lin ang="54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9" name="Google Shape;529;p14"/>
          <p:cNvSpPr txBox="1"/>
          <p:nvPr/>
        </p:nvSpPr>
        <p:spPr>
          <a:xfrm>
            <a:off x="138112" y="946150"/>
            <a:ext cx="2441575" cy="609600"/>
          </a:xfrm>
          <a:prstGeom prst="rect">
            <a:avLst/>
          </a:prstGeom>
          <a:gradFill>
            <a:gsLst>
              <a:gs pos="0">
                <a:srgbClr val="FFFFCC"/>
              </a:gs>
              <a:gs pos="100000">
                <a:srgbClr val="8A8A6F"/>
              </a:gs>
            </a:gsLst>
            <a:lin ang="5400000" scaled="0"/>
          </a:gra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700"/>
              <a:buFont typeface="Arial"/>
              <a:buNone/>
            </a:pPr>
            <a:r>
              <a:t/>
            </a:r>
            <a:endParaRPr b="1" i="0" sz="1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700"/>
              <a:buFont typeface="Arial"/>
              <a:buNone/>
            </a:pPr>
            <a:r>
              <a:rPr b="1" i="0" lang="en-US" sz="1700" u="none">
                <a:solidFill>
                  <a:schemeClr val="lt1"/>
                </a:solidFill>
                <a:latin typeface="Arial"/>
                <a:ea typeface="Arial"/>
                <a:cs typeface="Arial"/>
                <a:sym typeface="Arial"/>
              </a:rPr>
              <a:t>La unificación política </a:t>
            </a:r>
            <a:endParaRPr/>
          </a:p>
        </p:txBody>
      </p:sp>
      <p:cxnSp>
        <p:nvCxnSpPr>
          <p:cNvPr id="530" name="Google Shape;530;p14"/>
          <p:cNvCxnSpPr/>
          <p:nvPr/>
        </p:nvCxnSpPr>
        <p:spPr>
          <a:xfrm>
            <a:off x="155575" y="944562"/>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531" name="Google Shape;531;p14"/>
          <p:cNvSpPr/>
          <p:nvPr/>
        </p:nvSpPr>
        <p:spPr>
          <a:xfrm>
            <a:off x="554037" y="1717675"/>
            <a:ext cx="182562" cy="169862"/>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32" name="Google Shape;532;p14"/>
          <p:cNvSpPr txBox="1"/>
          <p:nvPr/>
        </p:nvSpPr>
        <p:spPr>
          <a:xfrm>
            <a:off x="757237" y="1644650"/>
            <a:ext cx="6172200" cy="304800"/>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Se creó un régimen de partido único similar al de los Estados fascistas</a:t>
            </a:r>
            <a:endParaRPr/>
          </a:p>
        </p:txBody>
      </p:sp>
      <p:grpSp>
        <p:nvGrpSpPr>
          <p:cNvPr id="533" name="Google Shape;533;p14"/>
          <p:cNvGrpSpPr/>
          <p:nvPr/>
        </p:nvGrpSpPr>
        <p:grpSpPr>
          <a:xfrm>
            <a:off x="2263775" y="2347912"/>
            <a:ext cx="227012" cy="485775"/>
            <a:chOff x="1215" y="3520"/>
            <a:chExt cx="536" cy="232"/>
          </a:xfrm>
        </p:grpSpPr>
        <p:cxnSp>
          <p:nvCxnSpPr>
            <p:cNvPr id="534" name="Google Shape;534;p14"/>
            <p:cNvCxnSpPr/>
            <p:nvPr/>
          </p:nvCxnSpPr>
          <p:spPr>
            <a:xfrm>
              <a:off x="1215" y="3520"/>
              <a:ext cx="0" cy="224"/>
            </a:xfrm>
            <a:prstGeom prst="straightConnector1">
              <a:avLst/>
            </a:prstGeom>
            <a:noFill/>
            <a:ln cap="flat" cmpd="sng" w="19050">
              <a:solidFill>
                <a:srgbClr val="FFCC99"/>
              </a:solidFill>
              <a:prstDash val="solid"/>
              <a:miter lim="800000"/>
              <a:headEnd len="med" w="med" type="none"/>
              <a:tailEnd len="med" w="med" type="none"/>
            </a:ln>
            <a:effectLst>
              <a:outerShdw blurRad="63500" dir="2700000" dist="35921">
                <a:schemeClr val="lt2"/>
              </a:outerShdw>
            </a:effectLst>
          </p:spPr>
        </p:cxnSp>
        <p:cxnSp>
          <p:nvCxnSpPr>
            <p:cNvPr id="535" name="Google Shape;535;p14"/>
            <p:cNvCxnSpPr/>
            <p:nvPr/>
          </p:nvCxnSpPr>
          <p:spPr>
            <a:xfrm>
              <a:off x="1216" y="3752"/>
              <a:ext cx="535" cy="0"/>
            </a:xfrm>
            <a:prstGeom prst="straightConnector1">
              <a:avLst/>
            </a:prstGeom>
            <a:noFill/>
            <a:ln cap="flat" cmpd="sng" w="19050">
              <a:solidFill>
                <a:srgbClr val="FFCC99"/>
              </a:solidFill>
              <a:prstDash val="solid"/>
              <a:miter lim="800000"/>
              <a:headEnd len="med" w="med" type="none"/>
              <a:tailEnd len="med" w="med" type="triangle"/>
            </a:ln>
            <a:effectLst>
              <a:outerShdw blurRad="63500" dir="2700000" dist="35921">
                <a:schemeClr val="lt2"/>
              </a:outerShdw>
            </a:effectLst>
          </p:spPr>
        </p:cxnSp>
      </p:grpSp>
      <p:sp>
        <p:nvSpPr>
          <p:cNvPr id="536" name="Google Shape;536;p14"/>
          <p:cNvSpPr txBox="1"/>
          <p:nvPr/>
        </p:nvSpPr>
        <p:spPr>
          <a:xfrm>
            <a:off x="2513012" y="2678112"/>
            <a:ext cx="4672012" cy="300037"/>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1" i="0" lang="en-US" sz="1300" u="none">
                <a:solidFill>
                  <a:schemeClr val="dk1"/>
                </a:solidFill>
                <a:latin typeface="Arial"/>
                <a:ea typeface="Arial"/>
                <a:cs typeface="Arial"/>
                <a:sym typeface="Arial"/>
              </a:rPr>
              <a:t> Los monárquicos de Renovación Española y la CEDA</a:t>
            </a:r>
            <a:endParaRPr/>
          </a:p>
        </p:txBody>
      </p:sp>
      <p:sp>
        <p:nvSpPr>
          <p:cNvPr id="537" name="Google Shape;537;p14"/>
          <p:cNvSpPr txBox="1"/>
          <p:nvPr/>
        </p:nvSpPr>
        <p:spPr>
          <a:xfrm>
            <a:off x="261937" y="573087"/>
            <a:ext cx="6146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1" i="0" lang="en-US" sz="1800" u="none">
                <a:solidFill>
                  <a:srgbClr val="B4007C"/>
                </a:solidFill>
                <a:latin typeface="Arial"/>
                <a:ea typeface="Arial"/>
                <a:cs typeface="Arial"/>
                <a:sym typeface="Arial"/>
              </a:rPr>
              <a:t>5.- La España «nacional»</a:t>
            </a:r>
            <a:endParaRPr/>
          </a:p>
        </p:txBody>
      </p:sp>
      <p:sp>
        <p:nvSpPr>
          <p:cNvPr id="538" name="Google Shape;538;p14"/>
          <p:cNvSpPr txBox="1"/>
          <p:nvPr/>
        </p:nvSpPr>
        <p:spPr>
          <a:xfrm>
            <a:off x="871537" y="2471737"/>
            <a:ext cx="1319212" cy="428625"/>
          </a:xfrm>
          <a:prstGeom prst="rect">
            <a:avLst/>
          </a:prstGeom>
          <a:noFill/>
          <a:ln>
            <a:noFill/>
          </a:ln>
        </p:spPr>
        <p:txBody>
          <a:bodyPr anchorCtr="0" anchor="t" bIns="45700" lIns="91425" spcFirstLastPara="1" rIns="18000" wrap="square" tIns="45700">
            <a:spAutoFit/>
          </a:bodyPr>
          <a:lstStyle/>
          <a:p>
            <a:pPr indent="0" lvl="0" marL="0" marR="0" rtl="0" algn="r">
              <a:lnSpc>
                <a:spcPct val="100000"/>
              </a:lnSpc>
              <a:spcBef>
                <a:spcPts val="0"/>
              </a:spcBef>
              <a:spcAft>
                <a:spcPts val="0"/>
              </a:spcAft>
              <a:buClr>
                <a:srgbClr val="4D4D4D"/>
              </a:buClr>
              <a:buSzPts val="1100"/>
              <a:buFont typeface="Arial"/>
              <a:buNone/>
            </a:pPr>
            <a:r>
              <a:rPr b="1" i="0" lang="en-US" sz="1100" u="none">
                <a:solidFill>
                  <a:srgbClr val="4D4D4D"/>
                </a:solidFill>
                <a:latin typeface="Arial"/>
                <a:ea typeface="Arial"/>
                <a:cs typeface="Arial"/>
                <a:sym typeface="Arial"/>
              </a:rPr>
              <a:t>Con la participación de</a:t>
            </a:r>
            <a:endParaRPr/>
          </a:p>
        </p:txBody>
      </p:sp>
      <p:sp>
        <p:nvSpPr>
          <p:cNvPr id="539" name="Google Shape;539;p14"/>
          <p:cNvSpPr/>
          <p:nvPr/>
        </p:nvSpPr>
        <p:spPr>
          <a:xfrm rot="7200000">
            <a:off x="2522537" y="2303462"/>
            <a:ext cx="230187" cy="179387"/>
          </a:xfrm>
          <a:prstGeom prst="triangle">
            <a:avLst>
              <a:gd fmla="val 50000" name="adj"/>
            </a:avLst>
          </a:prstGeom>
          <a:gradFill>
            <a:gsLst>
              <a:gs pos="0">
                <a:srgbClr val="FFFFCC"/>
              </a:gs>
              <a:gs pos="100000">
                <a:srgbClr val="8A8A6F"/>
              </a:gs>
            </a:gsLst>
            <a:lin ang="54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0" name="Google Shape;540;p14"/>
          <p:cNvSpPr txBox="1"/>
          <p:nvPr/>
        </p:nvSpPr>
        <p:spPr>
          <a:xfrm>
            <a:off x="2686050" y="2324100"/>
            <a:ext cx="4006850" cy="274637"/>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Unificación organizada por</a:t>
            </a:r>
            <a:r>
              <a:rPr b="1" i="0" lang="en-US" sz="1200" u="none">
                <a:solidFill>
                  <a:schemeClr val="dk1"/>
                </a:solidFill>
                <a:latin typeface="Arial"/>
                <a:ea typeface="Arial"/>
                <a:cs typeface="Arial"/>
                <a:sym typeface="Arial"/>
              </a:rPr>
              <a:t> </a:t>
            </a:r>
            <a:r>
              <a:rPr b="1" i="0" lang="en-US" sz="1200" u="sng">
                <a:solidFill>
                  <a:schemeClr val="dk1"/>
                </a:solidFill>
                <a:latin typeface="Arial"/>
                <a:ea typeface="Arial"/>
                <a:cs typeface="Arial"/>
                <a:sym typeface="Arial"/>
              </a:rPr>
              <a:t>Ramón Serrano Súñer</a:t>
            </a:r>
            <a:endParaRPr/>
          </a:p>
        </p:txBody>
      </p:sp>
      <p:grpSp>
        <p:nvGrpSpPr>
          <p:cNvPr id="541" name="Google Shape;541;p14"/>
          <p:cNvGrpSpPr/>
          <p:nvPr/>
        </p:nvGrpSpPr>
        <p:grpSpPr>
          <a:xfrm>
            <a:off x="1250950" y="1952625"/>
            <a:ext cx="381000" cy="239712"/>
            <a:chOff x="1215" y="3520"/>
            <a:chExt cx="536" cy="232"/>
          </a:xfrm>
        </p:grpSpPr>
        <p:cxnSp>
          <p:nvCxnSpPr>
            <p:cNvPr id="542" name="Google Shape;542;p14"/>
            <p:cNvCxnSpPr/>
            <p:nvPr/>
          </p:nvCxnSpPr>
          <p:spPr>
            <a:xfrm>
              <a:off x="1215" y="3520"/>
              <a:ext cx="0" cy="224"/>
            </a:xfrm>
            <a:prstGeom prst="straightConnector1">
              <a:avLst/>
            </a:prstGeom>
            <a:noFill/>
            <a:ln cap="flat" cmpd="sng" w="19050">
              <a:solidFill>
                <a:srgbClr val="FFCC99"/>
              </a:solidFill>
              <a:prstDash val="solid"/>
              <a:miter lim="800000"/>
              <a:headEnd len="med" w="med" type="none"/>
              <a:tailEnd len="med" w="med" type="none"/>
            </a:ln>
            <a:effectLst>
              <a:outerShdw blurRad="63500" dir="2700000" dist="35921">
                <a:schemeClr val="lt2"/>
              </a:outerShdw>
            </a:effectLst>
          </p:spPr>
        </p:cxnSp>
        <p:cxnSp>
          <p:nvCxnSpPr>
            <p:cNvPr id="543" name="Google Shape;543;p14"/>
            <p:cNvCxnSpPr/>
            <p:nvPr/>
          </p:nvCxnSpPr>
          <p:spPr>
            <a:xfrm>
              <a:off x="1216" y="3752"/>
              <a:ext cx="535" cy="0"/>
            </a:xfrm>
            <a:prstGeom prst="straightConnector1">
              <a:avLst/>
            </a:prstGeom>
            <a:noFill/>
            <a:ln cap="flat" cmpd="sng" w="19050">
              <a:solidFill>
                <a:srgbClr val="FFCC99"/>
              </a:solidFill>
              <a:prstDash val="solid"/>
              <a:miter lim="800000"/>
              <a:headEnd len="med" w="med" type="none"/>
              <a:tailEnd len="med" w="med" type="triangle"/>
            </a:ln>
            <a:effectLst>
              <a:outerShdw blurRad="63500" dir="2700000" dist="35921">
                <a:schemeClr val="lt2"/>
              </a:outerShdw>
            </a:effectLst>
          </p:spPr>
        </p:cxnSp>
      </p:grpSp>
      <p:sp>
        <p:nvSpPr>
          <p:cNvPr id="544" name="Google Shape;544;p14"/>
          <p:cNvSpPr/>
          <p:nvPr/>
        </p:nvSpPr>
        <p:spPr>
          <a:xfrm>
            <a:off x="889000" y="1982787"/>
            <a:ext cx="122237" cy="1498600"/>
          </a:xfrm>
          <a:prstGeom prst="rect">
            <a:avLst/>
          </a:prstGeom>
          <a:gradFill>
            <a:gsLst>
              <a:gs pos="0">
                <a:srgbClr val="FFFFCC"/>
              </a:gs>
              <a:gs pos="100000">
                <a:srgbClr val="8A8A6F"/>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5" name="Google Shape;545;p14"/>
          <p:cNvSpPr txBox="1"/>
          <p:nvPr/>
        </p:nvSpPr>
        <p:spPr>
          <a:xfrm>
            <a:off x="1050925" y="3001962"/>
            <a:ext cx="855662" cy="428625"/>
          </a:xfrm>
          <a:prstGeom prst="rect">
            <a:avLst/>
          </a:prstGeom>
          <a:noFill/>
          <a:ln>
            <a:noFill/>
          </a:ln>
        </p:spPr>
        <p:txBody>
          <a:bodyPr anchorCtr="0" anchor="t" bIns="45700" lIns="91425" spcFirstLastPara="1" rIns="18000" wrap="square" tIns="45700">
            <a:spAutoFit/>
          </a:bodyPr>
          <a:lstStyle/>
          <a:p>
            <a:pPr indent="0" lvl="0" marL="0" marR="0" rtl="0" algn="r">
              <a:lnSpc>
                <a:spcPct val="100000"/>
              </a:lnSpc>
              <a:spcBef>
                <a:spcPts val="0"/>
              </a:spcBef>
              <a:spcAft>
                <a:spcPts val="0"/>
              </a:spcAft>
              <a:buClr>
                <a:srgbClr val="4D4D4D"/>
              </a:buClr>
              <a:buSzPts val="1100"/>
              <a:buFont typeface="Arial"/>
              <a:buNone/>
            </a:pPr>
            <a:r>
              <a:rPr b="1" i="0" lang="en-US" sz="1100" u="none">
                <a:solidFill>
                  <a:srgbClr val="4D4D4D"/>
                </a:solidFill>
                <a:latin typeface="Arial"/>
                <a:ea typeface="Arial"/>
                <a:cs typeface="Arial"/>
                <a:sym typeface="Arial"/>
              </a:rPr>
              <a:t>Llevada a cabo por el </a:t>
            </a:r>
            <a:endParaRPr/>
          </a:p>
        </p:txBody>
      </p:sp>
      <p:sp>
        <p:nvSpPr>
          <p:cNvPr id="546" name="Google Shape;546;p14"/>
          <p:cNvSpPr txBox="1"/>
          <p:nvPr/>
        </p:nvSpPr>
        <p:spPr>
          <a:xfrm>
            <a:off x="1970087" y="3209925"/>
            <a:ext cx="2200275" cy="300037"/>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1" i="0" lang="en-US" sz="1300" u="none">
                <a:solidFill>
                  <a:schemeClr val="dk1"/>
                </a:solidFill>
                <a:latin typeface="Arial"/>
                <a:ea typeface="Arial"/>
                <a:cs typeface="Arial"/>
                <a:sym typeface="Arial"/>
              </a:rPr>
              <a:t> Decreto de unificación</a:t>
            </a:r>
            <a:endParaRPr/>
          </a:p>
        </p:txBody>
      </p:sp>
      <p:sp>
        <p:nvSpPr>
          <p:cNvPr id="547" name="Google Shape;547;p14"/>
          <p:cNvSpPr/>
          <p:nvPr/>
        </p:nvSpPr>
        <p:spPr>
          <a:xfrm>
            <a:off x="950912" y="3419475"/>
            <a:ext cx="995362" cy="90487"/>
          </a:xfrm>
          <a:prstGeom prst="rect">
            <a:avLst/>
          </a:prstGeom>
          <a:gradFill>
            <a:gsLst>
              <a:gs pos="0">
                <a:srgbClr val="8A8A6F"/>
              </a:gs>
              <a:gs pos="100000">
                <a:srgbClr val="FFFFCC"/>
              </a:gs>
            </a:gsLst>
            <a:lin ang="108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8" name="Google Shape;548;p14"/>
          <p:cNvSpPr/>
          <p:nvPr/>
        </p:nvSpPr>
        <p:spPr>
          <a:xfrm>
            <a:off x="4170362" y="3405187"/>
            <a:ext cx="1304925" cy="103187"/>
          </a:xfrm>
          <a:prstGeom prst="rect">
            <a:avLst/>
          </a:prstGeom>
          <a:gradFill>
            <a:gsLst>
              <a:gs pos="0">
                <a:srgbClr val="8A8A6F"/>
              </a:gs>
              <a:gs pos="100000">
                <a:srgbClr val="FFFFCC"/>
              </a:gs>
            </a:gsLst>
            <a:lin ang="108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9" name="Google Shape;549;p14"/>
          <p:cNvSpPr txBox="1"/>
          <p:nvPr/>
        </p:nvSpPr>
        <p:spPr>
          <a:xfrm>
            <a:off x="4037012" y="3001962"/>
            <a:ext cx="1292225" cy="428625"/>
          </a:xfrm>
          <a:prstGeom prst="rect">
            <a:avLst/>
          </a:prstGeom>
          <a:noFill/>
          <a:ln>
            <a:noFill/>
          </a:ln>
        </p:spPr>
        <p:txBody>
          <a:bodyPr anchorCtr="0" anchor="t" bIns="45700" lIns="91425" spcFirstLastPara="1" rIns="18000" wrap="square" tIns="45700">
            <a:spAutoFit/>
          </a:bodyPr>
          <a:lstStyle/>
          <a:p>
            <a:pPr indent="0" lvl="0" marL="0" marR="0" rtl="0" algn="r">
              <a:lnSpc>
                <a:spcPct val="100000"/>
              </a:lnSpc>
              <a:spcBef>
                <a:spcPts val="0"/>
              </a:spcBef>
              <a:spcAft>
                <a:spcPts val="0"/>
              </a:spcAft>
              <a:buClr>
                <a:srgbClr val="4D4D4D"/>
              </a:buClr>
              <a:buSzPts val="1100"/>
              <a:buFont typeface="Arial"/>
              <a:buNone/>
            </a:pPr>
            <a:r>
              <a:rPr b="1" i="0" lang="en-US" sz="1100" u="none">
                <a:solidFill>
                  <a:srgbClr val="4D4D4D"/>
                </a:solidFill>
                <a:latin typeface="Arial"/>
                <a:ea typeface="Arial"/>
                <a:cs typeface="Arial"/>
                <a:sym typeface="Arial"/>
              </a:rPr>
              <a:t>El partido único se llamaría</a:t>
            </a:r>
            <a:endParaRPr/>
          </a:p>
        </p:txBody>
      </p:sp>
      <p:sp>
        <p:nvSpPr>
          <p:cNvPr id="550" name="Google Shape;550;p14"/>
          <p:cNvSpPr txBox="1"/>
          <p:nvPr/>
        </p:nvSpPr>
        <p:spPr>
          <a:xfrm>
            <a:off x="5462587" y="3205162"/>
            <a:ext cx="3051175" cy="488950"/>
          </a:xfrm>
          <a:prstGeom prst="rect">
            <a:avLst/>
          </a:prstGeom>
          <a:solidFill>
            <a:srgbClr val="683400"/>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1300"/>
              <a:buFont typeface="Arial"/>
              <a:buNone/>
            </a:pPr>
            <a:r>
              <a:rPr b="1" i="0" lang="en-US" sz="1300" u="none">
                <a:solidFill>
                  <a:schemeClr val="lt1"/>
                </a:solidFill>
                <a:latin typeface="Arial"/>
                <a:ea typeface="Arial"/>
                <a:cs typeface="Arial"/>
                <a:sym typeface="Arial"/>
              </a:rPr>
              <a:t>Falange Española Tradicionalista y de la JONS</a:t>
            </a:r>
            <a:endParaRPr/>
          </a:p>
        </p:txBody>
      </p:sp>
      <p:sp>
        <p:nvSpPr>
          <p:cNvPr id="551" name="Google Shape;551;p14"/>
          <p:cNvSpPr txBox="1"/>
          <p:nvPr/>
        </p:nvSpPr>
        <p:spPr>
          <a:xfrm>
            <a:off x="5867400" y="3735387"/>
            <a:ext cx="2921000" cy="487362"/>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-El nuevo partido fue llamado también </a:t>
            </a:r>
            <a:r>
              <a:rPr b="1" i="0" lang="en-US" sz="1400" u="none">
                <a:solidFill>
                  <a:schemeClr val="dk1"/>
                </a:solidFill>
                <a:latin typeface="Arial"/>
                <a:ea typeface="Arial"/>
                <a:cs typeface="Arial"/>
                <a:sym typeface="Arial"/>
              </a:rPr>
              <a:t>Movimiento Nacional</a:t>
            </a:r>
            <a:endParaRPr/>
          </a:p>
        </p:txBody>
      </p:sp>
      <p:sp>
        <p:nvSpPr>
          <p:cNvPr id="552" name="Google Shape;552;p14"/>
          <p:cNvSpPr/>
          <p:nvPr/>
        </p:nvSpPr>
        <p:spPr>
          <a:xfrm rot="8760000">
            <a:off x="6500812" y="3579812"/>
            <a:ext cx="257175" cy="23336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553" name="Google Shape;553;p14"/>
          <p:cNvGrpSpPr/>
          <p:nvPr/>
        </p:nvGrpSpPr>
        <p:grpSpPr>
          <a:xfrm rot="1260000">
            <a:off x="3898900" y="3514725"/>
            <a:ext cx="800100" cy="228600"/>
            <a:chOff x="2120" y="2678"/>
            <a:chExt cx="414" cy="152"/>
          </a:xfrm>
        </p:grpSpPr>
        <p:sp>
          <p:nvSpPr>
            <p:cNvPr id="554" name="Google Shape;554;p14"/>
            <p:cNvSpPr/>
            <p:nvPr/>
          </p:nvSpPr>
          <p:spPr>
            <a:xfrm rot="10800000">
              <a:off x="2120" y="2678"/>
              <a:ext cx="375" cy="116"/>
            </a:xfrm>
            <a:prstGeom prst="homePlate">
              <a:avLst>
                <a:gd fmla="val 50000" name="adj"/>
              </a:avLst>
            </a:prstGeom>
            <a:solidFill>
              <a:srgbClr val="683400"/>
            </a:soli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5" name="Google Shape;555;p14"/>
            <p:cNvSpPr txBox="1"/>
            <p:nvPr/>
          </p:nvSpPr>
          <p:spPr>
            <a:xfrm>
              <a:off x="2185" y="2678"/>
              <a:ext cx="349" cy="152"/>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900"/>
                <a:buFont typeface="Arial"/>
                <a:buNone/>
              </a:pPr>
              <a:r>
                <a:rPr b="1" i="0" lang="en-US" sz="900" u="none">
                  <a:solidFill>
                    <a:schemeClr val="lt1"/>
                  </a:solidFill>
                  <a:latin typeface="Arial"/>
                  <a:ea typeface="Arial"/>
                  <a:cs typeface="Arial"/>
                  <a:sym typeface="Arial"/>
                </a:rPr>
                <a:t>DOC. 20</a:t>
              </a:r>
              <a:endParaRPr/>
            </a:p>
          </p:txBody>
        </p:sp>
      </p:grpSp>
      <p:sp>
        <p:nvSpPr>
          <p:cNvPr id="556" name="Google Shape;556;p14"/>
          <p:cNvSpPr txBox="1"/>
          <p:nvPr/>
        </p:nvSpPr>
        <p:spPr>
          <a:xfrm>
            <a:off x="139700" y="3714750"/>
            <a:ext cx="3155950" cy="609600"/>
          </a:xfrm>
          <a:prstGeom prst="rect">
            <a:avLst/>
          </a:prstGeom>
          <a:gradFill>
            <a:gsLst>
              <a:gs pos="0">
                <a:srgbClr val="FFFFCC"/>
              </a:gs>
              <a:gs pos="100000">
                <a:srgbClr val="8A8A6F"/>
              </a:gs>
            </a:gsLst>
            <a:lin ang="5400000" scaled="0"/>
          </a:gra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700"/>
              <a:buFont typeface="Arial"/>
              <a:buNone/>
            </a:pPr>
            <a:r>
              <a:t/>
            </a:r>
            <a:endParaRPr b="1" i="0" sz="1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700"/>
              <a:buFont typeface="Arial"/>
              <a:buNone/>
            </a:pPr>
            <a:r>
              <a:rPr b="1" i="0" lang="en-US" sz="1700" u="none">
                <a:solidFill>
                  <a:schemeClr val="lt1"/>
                </a:solidFill>
                <a:latin typeface="Arial"/>
                <a:ea typeface="Arial"/>
                <a:cs typeface="Arial"/>
                <a:sym typeface="Arial"/>
              </a:rPr>
              <a:t>El papel de la Iglesia católica </a:t>
            </a:r>
            <a:endParaRPr/>
          </a:p>
        </p:txBody>
      </p:sp>
      <p:sp>
        <p:nvSpPr>
          <p:cNvPr id="557" name="Google Shape;557;p14"/>
          <p:cNvSpPr/>
          <p:nvPr/>
        </p:nvSpPr>
        <p:spPr>
          <a:xfrm>
            <a:off x="139700" y="4322762"/>
            <a:ext cx="355600" cy="2063750"/>
          </a:xfrm>
          <a:prstGeom prst="rect">
            <a:avLst/>
          </a:prstGeom>
          <a:gradFill>
            <a:gsLst>
              <a:gs pos="0">
                <a:srgbClr val="8A8A6F"/>
              </a:gs>
              <a:gs pos="100000">
                <a:srgbClr val="FFFFCC"/>
              </a:gs>
            </a:gsLst>
            <a:lin ang="54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8" name="Google Shape;558;p14"/>
          <p:cNvSpPr/>
          <p:nvPr/>
        </p:nvSpPr>
        <p:spPr>
          <a:xfrm>
            <a:off x="565150" y="4446587"/>
            <a:ext cx="182562" cy="169862"/>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9" name="Google Shape;559;p14"/>
          <p:cNvSpPr txBox="1"/>
          <p:nvPr/>
        </p:nvSpPr>
        <p:spPr>
          <a:xfrm>
            <a:off x="768350" y="4373562"/>
            <a:ext cx="5387975" cy="730250"/>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La actitud laica y anticlerical</a:t>
            </a:r>
            <a:r>
              <a:rPr b="0" i="0" lang="en-US" sz="1400" u="none">
                <a:solidFill>
                  <a:schemeClr val="dk1"/>
                </a:solidFill>
                <a:latin typeface="Arial"/>
                <a:ea typeface="Arial"/>
                <a:cs typeface="Arial"/>
                <a:sym typeface="Arial"/>
              </a:rPr>
              <a:t> de la </a:t>
            </a:r>
            <a:r>
              <a:rPr b="1" i="0" lang="en-US" sz="1400" u="none">
                <a:solidFill>
                  <a:schemeClr val="dk1"/>
                </a:solidFill>
                <a:latin typeface="Arial"/>
                <a:ea typeface="Arial"/>
                <a:cs typeface="Arial"/>
                <a:sym typeface="Arial"/>
              </a:rPr>
              <a:t>república</a:t>
            </a:r>
            <a:r>
              <a:rPr b="0" i="0" lang="en-US" sz="1400" u="none">
                <a:solidFill>
                  <a:schemeClr val="dk1"/>
                </a:solidFill>
                <a:latin typeface="Arial"/>
                <a:ea typeface="Arial"/>
                <a:cs typeface="Arial"/>
                <a:sym typeface="Arial"/>
              </a:rPr>
              <a:t> empujó a la inmensa mayoría de la </a:t>
            </a:r>
            <a:r>
              <a:rPr b="1" i="0" lang="en-US" sz="1400" u="none">
                <a:solidFill>
                  <a:schemeClr val="dk1"/>
                </a:solidFill>
                <a:latin typeface="Arial"/>
                <a:ea typeface="Arial"/>
                <a:cs typeface="Arial"/>
                <a:sym typeface="Arial"/>
              </a:rPr>
              <a:t>jerarquía eclesiástica y del clero</a:t>
            </a:r>
            <a:r>
              <a:rPr b="0" i="0" lang="en-US" sz="1400" u="none">
                <a:solidFill>
                  <a:schemeClr val="dk1"/>
                </a:solidFill>
                <a:latin typeface="Arial"/>
                <a:ea typeface="Arial"/>
                <a:cs typeface="Arial"/>
                <a:sym typeface="Arial"/>
              </a:rPr>
              <a:t>, y que los católicos españoles apoyasen la </a:t>
            </a:r>
            <a:r>
              <a:rPr b="1" i="0" lang="en-US" sz="1400" u="none">
                <a:solidFill>
                  <a:schemeClr val="dk1"/>
                </a:solidFill>
                <a:latin typeface="Arial"/>
                <a:ea typeface="Arial"/>
                <a:cs typeface="Arial"/>
                <a:sym typeface="Arial"/>
              </a:rPr>
              <a:t>sublevación militar</a:t>
            </a:r>
            <a:endParaRPr/>
          </a:p>
        </p:txBody>
      </p:sp>
      <p:sp>
        <p:nvSpPr>
          <p:cNvPr id="560" name="Google Shape;560;p14"/>
          <p:cNvSpPr/>
          <p:nvPr/>
        </p:nvSpPr>
        <p:spPr>
          <a:xfrm>
            <a:off x="565150" y="5241925"/>
            <a:ext cx="182562" cy="169862"/>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1" name="Google Shape;561;p14"/>
          <p:cNvSpPr txBox="1"/>
          <p:nvPr/>
        </p:nvSpPr>
        <p:spPr>
          <a:xfrm>
            <a:off x="768350" y="5168900"/>
            <a:ext cx="5402262" cy="517525"/>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La</a:t>
            </a:r>
            <a:r>
              <a:rPr b="1" i="0" lang="en-US" sz="1400" u="none">
                <a:solidFill>
                  <a:schemeClr val="dk1"/>
                </a:solidFill>
                <a:latin typeface="Arial"/>
                <a:ea typeface="Arial"/>
                <a:cs typeface="Arial"/>
                <a:sym typeface="Arial"/>
              </a:rPr>
              <a:t> Iglesia </a:t>
            </a:r>
            <a:r>
              <a:rPr b="0" i="0" lang="en-US" sz="1400" u="none">
                <a:solidFill>
                  <a:schemeClr val="dk1"/>
                </a:solidFill>
                <a:latin typeface="Arial"/>
                <a:ea typeface="Arial"/>
                <a:cs typeface="Arial"/>
                <a:sym typeface="Arial"/>
              </a:rPr>
              <a:t>justificó su apoyo a Franco en la</a:t>
            </a:r>
            <a:r>
              <a:rPr b="1" i="0" lang="en-US" sz="1400" u="none">
                <a:solidFill>
                  <a:schemeClr val="dk1"/>
                </a:solidFill>
                <a:latin typeface="Arial"/>
                <a:ea typeface="Arial"/>
                <a:cs typeface="Arial"/>
                <a:sym typeface="Arial"/>
              </a:rPr>
              <a:t> lucha contra la revolución comunista</a:t>
            </a:r>
            <a:endParaRPr/>
          </a:p>
        </p:txBody>
      </p:sp>
      <p:sp>
        <p:nvSpPr>
          <p:cNvPr id="562" name="Google Shape;562;p14"/>
          <p:cNvSpPr txBox="1"/>
          <p:nvPr/>
        </p:nvSpPr>
        <p:spPr>
          <a:xfrm>
            <a:off x="2336800" y="5705475"/>
            <a:ext cx="2921000" cy="517525"/>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-La sublevación fue considerada una</a:t>
            </a:r>
            <a:r>
              <a:rPr b="0" i="0" lang="en-US" sz="1400" u="none">
                <a:solidFill>
                  <a:schemeClr val="dk1"/>
                </a:solidFill>
                <a:latin typeface="Arial"/>
                <a:ea typeface="Arial"/>
                <a:cs typeface="Arial"/>
                <a:sym typeface="Arial"/>
              </a:rPr>
              <a:t> </a:t>
            </a:r>
            <a:r>
              <a:rPr b="1" i="0" lang="en-US" sz="1400" u="none">
                <a:solidFill>
                  <a:schemeClr val="dk1"/>
                </a:solidFill>
                <a:latin typeface="Arial"/>
                <a:ea typeface="Arial"/>
                <a:cs typeface="Arial"/>
                <a:sym typeface="Arial"/>
              </a:rPr>
              <a:t>«cruzada religiosa»</a:t>
            </a:r>
            <a:endParaRPr/>
          </a:p>
        </p:txBody>
      </p:sp>
      <p:sp>
        <p:nvSpPr>
          <p:cNvPr id="563" name="Google Shape;563;p14"/>
          <p:cNvSpPr/>
          <p:nvPr/>
        </p:nvSpPr>
        <p:spPr>
          <a:xfrm rot="8760000">
            <a:off x="2803525" y="5614987"/>
            <a:ext cx="257175" cy="23336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564" name="Google Shape;564;p14"/>
          <p:cNvPicPr preferRelativeResize="0"/>
          <p:nvPr/>
        </p:nvPicPr>
        <p:blipFill rotWithShape="1">
          <a:blip r:embed="rId3">
            <a:alphaModFix/>
          </a:blip>
          <a:srcRect b="0" l="0" r="0" t="0"/>
          <a:stretch/>
        </p:blipFill>
        <p:spPr>
          <a:xfrm>
            <a:off x="6264275" y="4284662"/>
            <a:ext cx="1401762" cy="1971675"/>
          </a:xfrm>
          <a:prstGeom prst="rect">
            <a:avLst/>
          </a:prstGeom>
          <a:noFill/>
          <a:ln>
            <a:noFill/>
          </a:ln>
        </p:spPr>
      </p:pic>
      <p:grpSp>
        <p:nvGrpSpPr>
          <p:cNvPr id="565" name="Google Shape;565;p14"/>
          <p:cNvGrpSpPr/>
          <p:nvPr/>
        </p:nvGrpSpPr>
        <p:grpSpPr>
          <a:xfrm rot="1260000">
            <a:off x="5032375" y="5600700"/>
            <a:ext cx="800100" cy="228600"/>
            <a:chOff x="2120" y="2678"/>
            <a:chExt cx="414" cy="152"/>
          </a:xfrm>
        </p:grpSpPr>
        <p:sp>
          <p:nvSpPr>
            <p:cNvPr id="566" name="Google Shape;566;p14"/>
            <p:cNvSpPr/>
            <p:nvPr/>
          </p:nvSpPr>
          <p:spPr>
            <a:xfrm rot="10800000">
              <a:off x="2120" y="2678"/>
              <a:ext cx="375" cy="116"/>
            </a:xfrm>
            <a:prstGeom prst="homePlate">
              <a:avLst>
                <a:gd fmla="val 50000" name="adj"/>
              </a:avLst>
            </a:prstGeom>
            <a:solidFill>
              <a:srgbClr val="683400"/>
            </a:soli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7" name="Google Shape;567;p14"/>
            <p:cNvSpPr txBox="1"/>
            <p:nvPr/>
          </p:nvSpPr>
          <p:spPr>
            <a:xfrm>
              <a:off x="2185" y="2678"/>
              <a:ext cx="349" cy="152"/>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900"/>
                <a:buFont typeface="Arial"/>
                <a:buNone/>
              </a:pPr>
              <a:r>
                <a:rPr b="1" i="0" lang="en-US" sz="900" u="none">
                  <a:solidFill>
                    <a:schemeClr val="lt1"/>
                  </a:solidFill>
                  <a:latin typeface="Arial"/>
                  <a:ea typeface="Arial"/>
                  <a:cs typeface="Arial"/>
                  <a:sym typeface="Arial"/>
                </a:rPr>
                <a:t>DOC. 21</a:t>
              </a:r>
              <a:endParaRPr/>
            </a:p>
          </p:txBody>
        </p:sp>
      </p:gr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10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1000"/>
                                        <p:tgtEl>
                                          <p:spTgt spid="5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000"/>
                                        <p:tgtEl>
                                          <p:spTgt spid="53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1000"/>
                                        <p:tgtEl>
                                          <p:spTgt spid="53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539"/>
                                        </p:tgtEl>
                                        <p:attrNameLst>
                                          <p:attrName>style.visibility</p:attrName>
                                        </p:attrNameLst>
                                      </p:cBhvr>
                                      <p:to>
                                        <p:strVal val="visible"/>
                                      </p:to>
                                    </p:set>
                                    <p:anim calcmode="lin" valueType="num">
                                      <p:cBhvr additive="base">
                                        <p:cTn dur="500"/>
                                        <p:tgtEl>
                                          <p:spTgt spid="539"/>
                                        </p:tgtEl>
                                        <p:attrNameLst>
                                          <p:attrName>ppt_w</p:attrName>
                                        </p:attrNameLst>
                                      </p:cBhvr>
                                      <p:tavLst>
                                        <p:tav fmla="" tm="0">
                                          <p:val>
                                            <p:strVal val="0"/>
                                          </p:val>
                                        </p:tav>
                                        <p:tav fmla="" tm="100000">
                                          <p:val>
                                            <p:strVal val="#ppt_w"/>
                                          </p:val>
                                        </p:tav>
                                      </p:tavLst>
                                    </p:anim>
                                    <p:anim calcmode="lin" valueType="num">
                                      <p:cBhvr additive="base">
                                        <p:cTn dur="500"/>
                                        <p:tgtEl>
                                          <p:spTgt spid="539"/>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1000"/>
                                        <p:tgtEl>
                                          <p:spTgt spid="540"/>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0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000"/>
                                        <p:tgtEl>
                                          <p:spTgt spid="54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552"/>
                                        </p:tgtEl>
                                        <p:attrNameLst>
                                          <p:attrName>style.visibility</p:attrName>
                                        </p:attrNameLst>
                                      </p:cBhvr>
                                      <p:to>
                                        <p:strVal val="visible"/>
                                      </p:to>
                                    </p:set>
                                    <p:anim calcmode="lin" valueType="num">
                                      <p:cBhvr additive="base">
                                        <p:cTn dur="500"/>
                                        <p:tgtEl>
                                          <p:spTgt spid="552"/>
                                        </p:tgtEl>
                                        <p:attrNameLst>
                                          <p:attrName>ppt_w</p:attrName>
                                        </p:attrNameLst>
                                      </p:cBhvr>
                                      <p:tavLst>
                                        <p:tav fmla="" tm="0">
                                          <p:val>
                                            <p:strVal val="0"/>
                                          </p:val>
                                        </p:tav>
                                        <p:tav fmla="" tm="100000">
                                          <p:val>
                                            <p:strVal val="#ppt_w"/>
                                          </p:val>
                                        </p:tav>
                                      </p:tavLst>
                                    </p:anim>
                                    <p:anim calcmode="lin" valueType="num">
                                      <p:cBhvr additive="base">
                                        <p:cTn dur="500"/>
                                        <p:tgtEl>
                                          <p:spTgt spid="552"/>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1000"/>
                                        <p:tgtEl>
                                          <p:spTgt spid="556"/>
                                        </p:tgtEl>
                                      </p:cBhvr>
                                    </p:animEffect>
                                  </p:childTnLst>
                                </p:cTn>
                              </p:par>
                              <p:par>
                                <p:cTn fill="hold" nodeType="with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1000"/>
                                        <p:tgtEl>
                                          <p:spTgt spid="55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1000"/>
                                        <p:tgtEl>
                                          <p:spTgt spid="5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000"/>
                                        <p:tgtEl>
                                          <p:spTgt spid="5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1000"/>
                                        <p:tgtEl>
                                          <p:spTgt spid="5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1000"/>
                                        <p:tgtEl>
                                          <p:spTgt spid="56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1000"/>
                                        <p:tgtEl>
                                          <p:spTgt spid="561"/>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563"/>
                                        </p:tgtEl>
                                        <p:attrNameLst>
                                          <p:attrName>style.visibility</p:attrName>
                                        </p:attrNameLst>
                                      </p:cBhvr>
                                      <p:to>
                                        <p:strVal val="visible"/>
                                      </p:to>
                                    </p:set>
                                    <p:anim calcmode="lin" valueType="num">
                                      <p:cBhvr additive="base">
                                        <p:cTn dur="500"/>
                                        <p:tgtEl>
                                          <p:spTgt spid="563"/>
                                        </p:tgtEl>
                                        <p:attrNameLst>
                                          <p:attrName>ppt_w</p:attrName>
                                        </p:attrNameLst>
                                      </p:cBhvr>
                                      <p:tavLst>
                                        <p:tav fmla="" tm="0">
                                          <p:val>
                                            <p:strVal val="0"/>
                                          </p:val>
                                        </p:tav>
                                        <p:tav fmla="" tm="100000">
                                          <p:val>
                                            <p:strVal val="#ppt_w"/>
                                          </p:val>
                                        </p:tav>
                                      </p:tavLst>
                                    </p:anim>
                                    <p:anim calcmode="lin" valueType="num">
                                      <p:cBhvr additive="base">
                                        <p:cTn dur="500"/>
                                        <p:tgtEl>
                                          <p:spTgt spid="563"/>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572" name="Shape 572"/>
        <p:cNvGrpSpPr/>
        <p:nvPr/>
      </p:nvGrpSpPr>
      <p:grpSpPr>
        <a:xfrm>
          <a:off x="0" y="0"/>
          <a:ext cx="0" cy="0"/>
          <a:chOff x="0" y="0"/>
          <a:chExt cx="0" cy="0"/>
        </a:xfrm>
      </p:grpSpPr>
      <p:sp>
        <p:nvSpPr>
          <p:cNvPr id="573" name="Google Shape;573;p15"/>
          <p:cNvSpPr/>
          <p:nvPr/>
        </p:nvSpPr>
        <p:spPr>
          <a:xfrm>
            <a:off x="139700" y="1541462"/>
            <a:ext cx="355600" cy="4819650"/>
          </a:xfrm>
          <a:prstGeom prst="rect">
            <a:avLst/>
          </a:prstGeom>
          <a:gradFill>
            <a:gsLst>
              <a:gs pos="0">
                <a:srgbClr val="8A8A6F"/>
              </a:gs>
              <a:gs pos="100000">
                <a:srgbClr val="FFFFCC"/>
              </a:gs>
            </a:gsLst>
            <a:lin ang="54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4" name="Google Shape;574;p15"/>
          <p:cNvSpPr txBox="1"/>
          <p:nvPr/>
        </p:nvSpPr>
        <p:spPr>
          <a:xfrm>
            <a:off x="138112" y="946150"/>
            <a:ext cx="3224212" cy="609600"/>
          </a:xfrm>
          <a:prstGeom prst="rect">
            <a:avLst/>
          </a:prstGeom>
          <a:gradFill>
            <a:gsLst>
              <a:gs pos="0">
                <a:srgbClr val="FFFFCC"/>
              </a:gs>
              <a:gs pos="100000">
                <a:srgbClr val="8A8A6F"/>
              </a:gs>
            </a:gsLst>
            <a:lin ang="5400000" scaled="0"/>
          </a:gra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700"/>
              <a:buFont typeface="Arial"/>
              <a:buNone/>
            </a:pPr>
            <a:r>
              <a:t/>
            </a:r>
            <a:endParaRPr b="1" i="0" sz="1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700"/>
              <a:buFont typeface="Arial"/>
              <a:buNone/>
            </a:pPr>
            <a:r>
              <a:rPr b="1" i="0" lang="en-US" sz="1700" u="none">
                <a:solidFill>
                  <a:schemeClr val="lt1"/>
                </a:solidFill>
                <a:latin typeface="Arial"/>
                <a:ea typeface="Arial"/>
                <a:cs typeface="Arial"/>
                <a:sym typeface="Arial"/>
              </a:rPr>
              <a:t>La creación del nuevo Estado </a:t>
            </a:r>
            <a:endParaRPr/>
          </a:p>
        </p:txBody>
      </p:sp>
      <p:cxnSp>
        <p:nvCxnSpPr>
          <p:cNvPr id="575" name="Google Shape;575;p15"/>
          <p:cNvCxnSpPr/>
          <p:nvPr/>
        </p:nvCxnSpPr>
        <p:spPr>
          <a:xfrm>
            <a:off x="155575" y="944562"/>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576" name="Google Shape;576;p15"/>
          <p:cNvSpPr/>
          <p:nvPr/>
        </p:nvSpPr>
        <p:spPr>
          <a:xfrm>
            <a:off x="554037" y="1735137"/>
            <a:ext cx="182562" cy="169862"/>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7" name="Google Shape;577;p15"/>
          <p:cNvSpPr txBox="1"/>
          <p:nvPr/>
        </p:nvSpPr>
        <p:spPr>
          <a:xfrm>
            <a:off x="771525" y="1677987"/>
            <a:ext cx="6276975" cy="517525"/>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Franco reunió en su persona los poderes ejecutivo, legislativo y judicial</a:t>
            </a:r>
            <a:r>
              <a:rPr b="0" i="0" lang="en-US" sz="1400" u="none">
                <a:solidFill>
                  <a:schemeClr val="dk1"/>
                </a:solidFill>
                <a:latin typeface="Arial"/>
                <a:ea typeface="Arial"/>
                <a:cs typeface="Arial"/>
                <a:sym typeface="Arial"/>
              </a:rPr>
              <a:t> (</a:t>
            </a:r>
            <a:r>
              <a:rPr b="0" i="1" lang="en-US" sz="1400" u="none">
                <a:solidFill>
                  <a:schemeClr val="dk1"/>
                </a:solidFill>
                <a:latin typeface="Arial"/>
                <a:ea typeface="Arial"/>
                <a:cs typeface="Arial"/>
                <a:sym typeface="Arial"/>
              </a:rPr>
              <a:t>Ley de Administración Central del Estado</a:t>
            </a:r>
            <a:r>
              <a:rPr b="0" i="0" lang="en-US" sz="1400" u="none">
                <a:solidFill>
                  <a:schemeClr val="dk1"/>
                </a:solidFill>
                <a:latin typeface="Arial"/>
                <a:ea typeface="Arial"/>
                <a:cs typeface="Arial"/>
                <a:sym typeface="Arial"/>
              </a:rPr>
              <a:t>)</a:t>
            </a:r>
            <a:endParaRPr/>
          </a:p>
        </p:txBody>
      </p:sp>
      <p:grpSp>
        <p:nvGrpSpPr>
          <p:cNvPr id="578" name="Google Shape;578;p15"/>
          <p:cNvGrpSpPr/>
          <p:nvPr/>
        </p:nvGrpSpPr>
        <p:grpSpPr>
          <a:xfrm>
            <a:off x="1843087" y="2579687"/>
            <a:ext cx="239712" cy="279400"/>
            <a:chOff x="1215" y="3520"/>
            <a:chExt cx="536" cy="232"/>
          </a:xfrm>
        </p:grpSpPr>
        <p:cxnSp>
          <p:nvCxnSpPr>
            <p:cNvPr id="579" name="Google Shape;579;p15"/>
            <p:cNvCxnSpPr/>
            <p:nvPr/>
          </p:nvCxnSpPr>
          <p:spPr>
            <a:xfrm>
              <a:off x="1215" y="3520"/>
              <a:ext cx="0" cy="224"/>
            </a:xfrm>
            <a:prstGeom prst="straightConnector1">
              <a:avLst/>
            </a:prstGeom>
            <a:noFill/>
            <a:ln cap="flat" cmpd="sng" w="19050">
              <a:solidFill>
                <a:srgbClr val="FFCC99"/>
              </a:solidFill>
              <a:prstDash val="solid"/>
              <a:miter lim="800000"/>
              <a:headEnd len="med" w="med" type="none"/>
              <a:tailEnd len="med" w="med" type="none"/>
            </a:ln>
            <a:effectLst>
              <a:outerShdw blurRad="63500" dir="2700000" dist="35921">
                <a:schemeClr val="lt2"/>
              </a:outerShdw>
            </a:effectLst>
          </p:spPr>
        </p:cxnSp>
        <p:cxnSp>
          <p:nvCxnSpPr>
            <p:cNvPr id="580" name="Google Shape;580;p15"/>
            <p:cNvCxnSpPr/>
            <p:nvPr/>
          </p:nvCxnSpPr>
          <p:spPr>
            <a:xfrm>
              <a:off x="1216" y="3752"/>
              <a:ext cx="535" cy="0"/>
            </a:xfrm>
            <a:prstGeom prst="straightConnector1">
              <a:avLst/>
            </a:prstGeom>
            <a:noFill/>
            <a:ln cap="flat" cmpd="sng" w="19050">
              <a:solidFill>
                <a:srgbClr val="FFCC99"/>
              </a:solidFill>
              <a:prstDash val="solid"/>
              <a:miter lim="800000"/>
              <a:headEnd len="med" w="med" type="none"/>
              <a:tailEnd len="med" w="med" type="triangle"/>
            </a:ln>
            <a:effectLst>
              <a:outerShdw blurRad="63500" dir="2700000" dist="35921">
                <a:schemeClr val="lt2"/>
              </a:outerShdw>
            </a:effectLst>
          </p:spPr>
        </p:cxnSp>
      </p:grpSp>
      <p:sp>
        <p:nvSpPr>
          <p:cNvPr id="581" name="Google Shape;581;p15"/>
          <p:cNvSpPr txBox="1"/>
          <p:nvPr/>
        </p:nvSpPr>
        <p:spPr>
          <a:xfrm>
            <a:off x="2143125" y="2593975"/>
            <a:ext cx="4919662" cy="831850"/>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76200" lvl="0" marL="0" marR="0" rtl="0" algn="l">
              <a:lnSpc>
                <a:spcPct val="10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Abolición de las autonomías</a:t>
            </a:r>
            <a:endParaRPr/>
          </a:p>
          <a:p>
            <a:pPr indent="-76200" lvl="0" marL="0" marR="0" rtl="0" algn="l">
              <a:lnSpc>
                <a:spcPct val="10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Imposición del castellano como única lengua oficial</a:t>
            </a:r>
            <a:endParaRPr/>
          </a:p>
          <a:p>
            <a:pPr indent="-76200" lvl="0" marL="0" marR="0" rtl="0" algn="l">
              <a:lnSpc>
                <a:spcPct val="10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Derogación de la legislación laica</a:t>
            </a:r>
            <a:endParaRPr/>
          </a:p>
          <a:p>
            <a:pPr indent="-76200" lvl="0" marL="0" marR="0" rtl="0" algn="l">
              <a:lnSpc>
                <a:spcPct val="10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La Iglesia recupera la enseñanza y  otros privilegios</a:t>
            </a:r>
            <a:endParaRPr/>
          </a:p>
        </p:txBody>
      </p:sp>
      <p:sp>
        <p:nvSpPr>
          <p:cNvPr id="582" name="Google Shape;582;p15"/>
          <p:cNvSpPr/>
          <p:nvPr/>
        </p:nvSpPr>
        <p:spPr>
          <a:xfrm>
            <a:off x="550862" y="2352675"/>
            <a:ext cx="182562" cy="169862"/>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3" name="Google Shape;583;p15"/>
          <p:cNvSpPr txBox="1"/>
          <p:nvPr/>
        </p:nvSpPr>
        <p:spPr>
          <a:xfrm>
            <a:off x="754062" y="2279650"/>
            <a:ext cx="5978525" cy="517525"/>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Los </a:t>
            </a:r>
            <a:r>
              <a:rPr b="1" i="1" lang="en-US" sz="1400" u="none">
                <a:solidFill>
                  <a:schemeClr val="dk1"/>
                </a:solidFill>
                <a:latin typeface="Arial"/>
                <a:ea typeface="Arial"/>
                <a:cs typeface="Arial"/>
                <a:sym typeface="Arial"/>
              </a:rPr>
              <a:t>primeros decretos</a:t>
            </a:r>
            <a:r>
              <a:rPr b="0" i="0" lang="en-US" sz="1400" u="none">
                <a:solidFill>
                  <a:schemeClr val="dk1"/>
                </a:solidFill>
                <a:latin typeface="Arial"/>
                <a:ea typeface="Arial"/>
                <a:cs typeface="Arial"/>
                <a:sym typeface="Arial"/>
              </a:rPr>
              <a:t> restablecían el orden social y político anterior a la república</a:t>
            </a:r>
            <a:endParaRPr/>
          </a:p>
        </p:txBody>
      </p:sp>
      <p:sp>
        <p:nvSpPr>
          <p:cNvPr id="584" name="Google Shape;584;p15"/>
          <p:cNvSpPr txBox="1"/>
          <p:nvPr/>
        </p:nvSpPr>
        <p:spPr>
          <a:xfrm>
            <a:off x="261937" y="573087"/>
            <a:ext cx="6146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1" i="0" lang="en-US" sz="1800" u="none">
                <a:solidFill>
                  <a:srgbClr val="B4007C"/>
                </a:solidFill>
                <a:latin typeface="Arial"/>
                <a:ea typeface="Arial"/>
                <a:cs typeface="Arial"/>
                <a:sym typeface="Arial"/>
              </a:rPr>
              <a:t>5.- La España «nacional»</a:t>
            </a:r>
            <a:endParaRPr/>
          </a:p>
        </p:txBody>
      </p:sp>
      <p:pic>
        <p:nvPicPr>
          <p:cNvPr id="585" name="Google Shape;585;p15"/>
          <p:cNvPicPr preferRelativeResize="0"/>
          <p:nvPr/>
        </p:nvPicPr>
        <p:blipFill rotWithShape="1">
          <a:blip r:embed="rId3">
            <a:alphaModFix/>
          </a:blip>
          <a:srcRect b="0" l="0" r="0" t="0"/>
          <a:stretch/>
        </p:blipFill>
        <p:spPr>
          <a:xfrm>
            <a:off x="7210425" y="739775"/>
            <a:ext cx="1662112" cy="2336800"/>
          </a:xfrm>
          <a:prstGeom prst="rect">
            <a:avLst/>
          </a:prstGeom>
          <a:noFill/>
          <a:ln>
            <a:noFill/>
          </a:ln>
        </p:spPr>
      </p:pic>
      <p:sp>
        <p:nvSpPr>
          <p:cNvPr id="586" name="Google Shape;586;p15"/>
          <p:cNvSpPr/>
          <p:nvPr/>
        </p:nvSpPr>
        <p:spPr>
          <a:xfrm>
            <a:off x="561975" y="3575050"/>
            <a:ext cx="182562" cy="169862"/>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7" name="Google Shape;587;p15"/>
          <p:cNvSpPr txBox="1"/>
          <p:nvPr/>
        </p:nvSpPr>
        <p:spPr>
          <a:xfrm>
            <a:off x="765175" y="3502025"/>
            <a:ext cx="5978525" cy="304800"/>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La política social quedó plasmada en el </a:t>
            </a:r>
            <a:r>
              <a:rPr b="1" i="0" lang="en-US" sz="1400" u="none">
                <a:solidFill>
                  <a:schemeClr val="dk1"/>
                </a:solidFill>
                <a:latin typeface="Arial"/>
                <a:ea typeface="Arial"/>
                <a:cs typeface="Arial"/>
                <a:sym typeface="Arial"/>
              </a:rPr>
              <a:t>Fuero del Trabajo </a:t>
            </a:r>
            <a:r>
              <a:rPr b="0" i="0" lang="en-US" sz="1400" u="none">
                <a:solidFill>
                  <a:schemeClr val="dk1"/>
                </a:solidFill>
                <a:latin typeface="Arial"/>
                <a:ea typeface="Arial"/>
                <a:cs typeface="Arial"/>
                <a:sym typeface="Arial"/>
              </a:rPr>
              <a:t>(1938)</a:t>
            </a:r>
            <a:endParaRPr/>
          </a:p>
        </p:txBody>
      </p:sp>
      <p:grpSp>
        <p:nvGrpSpPr>
          <p:cNvPr id="588" name="Google Shape;588;p15"/>
          <p:cNvGrpSpPr/>
          <p:nvPr/>
        </p:nvGrpSpPr>
        <p:grpSpPr>
          <a:xfrm>
            <a:off x="1495425" y="3789362"/>
            <a:ext cx="239712" cy="279400"/>
            <a:chOff x="1215" y="3520"/>
            <a:chExt cx="536" cy="232"/>
          </a:xfrm>
        </p:grpSpPr>
        <p:cxnSp>
          <p:nvCxnSpPr>
            <p:cNvPr id="589" name="Google Shape;589;p15"/>
            <p:cNvCxnSpPr/>
            <p:nvPr/>
          </p:nvCxnSpPr>
          <p:spPr>
            <a:xfrm>
              <a:off x="1215" y="3520"/>
              <a:ext cx="0" cy="224"/>
            </a:xfrm>
            <a:prstGeom prst="straightConnector1">
              <a:avLst/>
            </a:prstGeom>
            <a:noFill/>
            <a:ln cap="flat" cmpd="sng" w="19050">
              <a:solidFill>
                <a:srgbClr val="FFCC99"/>
              </a:solidFill>
              <a:prstDash val="solid"/>
              <a:miter lim="800000"/>
              <a:headEnd len="med" w="med" type="none"/>
              <a:tailEnd len="med" w="med" type="none"/>
            </a:ln>
            <a:effectLst>
              <a:outerShdw blurRad="63500" dir="2700000" dist="35921">
                <a:schemeClr val="lt2"/>
              </a:outerShdw>
            </a:effectLst>
          </p:spPr>
        </p:cxnSp>
        <p:cxnSp>
          <p:nvCxnSpPr>
            <p:cNvPr id="590" name="Google Shape;590;p15"/>
            <p:cNvCxnSpPr/>
            <p:nvPr/>
          </p:nvCxnSpPr>
          <p:spPr>
            <a:xfrm>
              <a:off x="1216" y="3752"/>
              <a:ext cx="535" cy="0"/>
            </a:xfrm>
            <a:prstGeom prst="straightConnector1">
              <a:avLst/>
            </a:prstGeom>
            <a:noFill/>
            <a:ln cap="flat" cmpd="sng" w="19050">
              <a:solidFill>
                <a:srgbClr val="FFCC99"/>
              </a:solidFill>
              <a:prstDash val="solid"/>
              <a:miter lim="800000"/>
              <a:headEnd len="med" w="med" type="none"/>
              <a:tailEnd len="med" w="med" type="triangle"/>
            </a:ln>
            <a:effectLst>
              <a:outerShdw blurRad="63500" dir="2700000" dist="35921">
                <a:schemeClr val="lt2"/>
              </a:outerShdw>
            </a:effectLst>
          </p:spPr>
        </p:cxnSp>
      </p:grpSp>
      <p:sp>
        <p:nvSpPr>
          <p:cNvPr id="591" name="Google Shape;591;p15"/>
          <p:cNvSpPr txBox="1"/>
          <p:nvPr/>
        </p:nvSpPr>
        <p:spPr>
          <a:xfrm>
            <a:off x="1795462" y="3854450"/>
            <a:ext cx="5422900" cy="46672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76200" lvl="0" marL="0" marR="0" rtl="0" algn="l">
              <a:lnSpc>
                <a:spcPct val="10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Se establecía una estructura sindical única, empresarios y obreros se encuadraban en un mismo sindicato («</a:t>
            </a:r>
            <a:r>
              <a:rPr b="1" i="1" lang="en-US" sz="1200" u="none">
                <a:solidFill>
                  <a:schemeClr val="dk1"/>
                </a:solidFill>
                <a:latin typeface="Arial"/>
                <a:ea typeface="Arial"/>
                <a:cs typeface="Arial"/>
                <a:sym typeface="Arial"/>
              </a:rPr>
              <a:t>sindicatos verticales</a:t>
            </a:r>
            <a:r>
              <a:rPr b="1" i="0" lang="en-US" sz="1200" u="none">
                <a:solidFill>
                  <a:schemeClr val="dk1"/>
                </a:solidFill>
                <a:latin typeface="Arial"/>
                <a:ea typeface="Arial"/>
                <a:cs typeface="Arial"/>
                <a:sym typeface="Arial"/>
              </a:rPr>
              <a:t>»)</a:t>
            </a:r>
            <a:endParaRPr/>
          </a:p>
        </p:txBody>
      </p:sp>
      <p:sp>
        <p:nvSpPr>
          <p:cNvPr id="592" name="Google Shape;592;p15"/>
          <p:cNvSpPr/>
          <p:nvPr/>
        </p:nvSpPr>
        <p:spPr>
          <a:xfrm>
            <a:off x="585787" y="4500562"/>
            <a:ext cx="182562" cy="169862"/>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3" name="Google Shape;593;p15"/>
          <p:cNvSpPr txBox="1"/>
          <p:nvPr/>
        </p:nvSpPr>
        <p:spPr>
          <a:xfrm>
            <a:off x="788987" y="4427537"/>
            <a:ext cx="5978525" cy="304800"/>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El </a:t>
            </a:r>
            <a:r>
              <a:rPr b="1" i="0" lang="en-US" sz="1400" u="none">
                <a:solidFill>
                  <a:schemeClr val="dk1"/>
                </a:solidFill>
                <a:latin typeface="Arial"/>
                <a:ea typeface="Arial"/>
                <a:cs typeface="Arial"/>
                <a:sym typeface="Arial"/>
              </a:rPr>
              <a:t>control ideológico</a:t>
            </a:r>
            <a:endParaRPr/>
          </a:p>
        </p:txBody>
      </p:sp>
      <p:grpSp>
        <p:nvGrpSpPr>
          <p:cNvPr id="594" name="Google Shape;594;p15"/>
          <p:cNvGrpSpPr/>
          <p:nvPr/>
        </p:nvGrpSpPr>
        <p:grpSpPr>
          <a:xfrm>
            <a:off x="2281237" y="4754562"/>
            <a:ext cx="239712" cy="279400"/>
            <a:chOff x="1215" y="3520"/>
            <a:chExt cx="536" cy="232"/>
          </a:xfrm>
        </p:grpSpPr>
        <p:cxnSp>
          <p:nvCxnSpPr>
            <p:cNvPr id="595" name="Google Shape;595;p15"/>
            <p:cNvCxnSpPr/>
            <p:nvPr/>
          </p:nvCxnSpPr>
          <p:spPr>
            <a:xfrm>
              <a:off x="1215" y="3520"/>
              <a:ext cx="0" cy="224"/>
            </a:xfrm>
            <a:prstGeom prst="straightConnector1">
              <a:avLst/>
            </a:prstGeom>
            <a:noFill/>
            <a:ln cap="flat" cmpd="sng" w="19050">
              <a:solidFill>
                <a:srgbClr val="FFCC99"/>
              </a:solidFill>
              <a:prstDash val="solid"/>
              <a:miter lim="800000"/>
              <a:headEnd len="med" w="med" type="none"/>
              <a:tailEnd len="med" w="med" type="none"/>
            </a:ln>
            <a:effectLst>
              <a:outerShdw blurRad="63500" dir="2700000" dist="35921">
                <a:schemeClr val="lt2"/>
              </a:outerShdw>
            </a:effectLst>
          </p:spPr>
        </p:cxnSp>
        <p:cxnSp>
          <p:nvCxnSpPr>
            <p:cNvPr id="596" name="Google Shape;596;p15"/>
            <p:cNvCxnSpPr/>
            <p:nvPr/>
          </p:nvCxnSpPr>
          <p:spPr>
            <a:xfrm>
              <a:off x="1216" y="3752"/>
              <a:ext cx="535" cy="0"/>
            </a:xfrm>
            <a:prstGeom prst="straightConnector1">
              <a:avLst/>
            </a:prstGeom>
            <a:noFill/>
            <a:ln cap="flat" cmpd="sng" w="19050">
              <a:solidFill>
                <a:srgbClr val="FFCC99"/>
              </a:solidFill>
              <a:prstDash val="solid"/>
              <a:miter lim="800000"/>
              <a:headEnd len="med" w="med" type="none"/>
              <a:tailEnd len="med" w="med" type="triangle"/>
            </a:ln>
            <a:effectLst>
              <a:outerShdw blurRad="63500" dir="2700000" dist="35921">
                <a:schemeClr val="lt2"/>
              </a:outerShdw>
            </a:effectLst>
          </p:spPr>
        </p:cxnSp>
      </p:grpSp>
      <p:sp>
        <p:nvSpPr>
          <p:cNvPr id="597" name="Google Shape;597;p15"/>
          <p:cNvSpPr txBox="1"/>
          <p:nvPr/>
        </p:nvSpPr>
        <p:spPr>
          <a:xfrm>
            <a:off x="2581275" y="4819650"/>
            <a:ext cx="5422900" cy="649287"/>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76200" lvl="0" marL="0" marR="0" rtl="0" algn="l">
              <a:lnSpc>
                <a:spcPct val="10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Se suprimieron las libertades de reunión y asociación</a:t>
            </a:r>
            <a:endParaRPr/>
          </a:p>
          <a:p>
            <a:pPr indent="-76200" lvl="0" marL="0" marR="0" rtl="0" algn="l">
              <a:lnSpc>
                <a:spcPct val="10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Se implantó la censura previa y el control sobre todos los medios de comunicación y de producción cultural</a:t>
            </a:r>
            <a:endParaRPr/>
          </a:p>
        </p:txBody>
      </p:sp>
      <p:sp>
        <p:nvSpPr>
          <p:cNvPr id="598" name="Google Shape;598;p15"/>
          <p:cNvSpPr/>
          <p:nvPr/>
        </p:nvSpPr>
        <p:spPr>
          <a:xfrm>
            <a:off x="571500" y="5594350"/>
            <a:ext cx="182562" cy="169862"/>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9" name="Google Shape;599;p15"/>
          <p:cNvSpPr txBox="1"/>
          <p:nvPr/>
        </p:nvSpPr>
        <p:spPr>
          <a:xfrm>
            <a:off x="774700" y="5521325"/>
            <a:ext cx="6570662" cy="517525"/>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La represión se organizó a través de la </a:t>
            </a:r>
            <a:r>
              <a:rPr b="1" i="0" lang="en-US" sz="1400" u="none">
                <a:solidFill>
                  <a:schemeClr val="dk1"/>
                </a:solidFill>
                <a:latin typeface="Arial"/>
                <a:ea typeface="Arial"/>
                <a:cs typeface="Arial"/>
                <a:sym typeface="Arial"/>
              </a:rPr>
              <a:t>Ley de Responsabilidades Políticas</a:t>
            </a:r>
            <a:r>
              <a:rPr b="0" i="0" lang="en-US" sz="1400" u="none">
                <a:solidFill>
                  <a:schemeClr val="dk1"/>
                </a:solidFill>
                <a:latin typeface="Arial"/>
                <a:ea typeface="Arial"/>
                <a:cs typeface="Arial"/>
                <a:sym typeface="Arial"/>
              </a:rPr>
              <a:t> (con efectos retroactivos desde octubre de 1934)</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par>
                                <p:cTn fill="hold" nodeType="with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1000"/>
                                        <p:tgtEl>
                                          <p:spTgt spid="57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1000"/>
                                        <p:tgtEl>
                                          <p:spTgt spid="5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1000"/>
                                        <p:tgtEl>
                                          <p:spTgt spid="58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1000"/>
                                        <p:tgtEl>
                                          <p:spTgt spid="58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1000"/>
                                        <p:tgtEl>
                                          <p:spTgt spid="58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1000"/>
                                        <p:tgtEl>
                                          <p:spTgt spid="58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1000"/>
                                        <p:tgtEl>
                                          <p:spTgt spid="5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1000"/>
                                        <p:tgtEl>
                                          <p:spTgt spid="59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1000"/>
                                        <p:tgtEl>
                                          <p:spTgt spid="59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1000"/>
                                        <p:tgtEl>
                                          <p:spTgt spid="5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1000"/>
                                        <p:tgtEl>
                                          <p:spTgt spid="59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604" name="Shape 604"/>
        <p:cNvGrpSpPr/>
        <p:nvPr/>
      </p:nvGrpSpPr>
      <p:grpSpPr>
        <a:xfrm>
          <a:off x="0" y="0"/>
          <a:ext cx="0" cy="0"/>
          <a:chOff x="0" y="0"/>
          <a:chExt cx="0" cy="0"/>
        </a:xfrm>
      </p:grpSpPr>
      <p:sp>
        <p:nvSpPr>
          <p:cNvPr id="605" name="Google Shape;605;p16"/>
          <p:cNvSpPr txBox="1"/>
          <p:nvPr/>
        </p:nvSpPr>
        <p:spPr>
          <a:xfrm>
            <a:off x="3675062" y="2720975"/>
            <a:ext cx="2266950" cy="466725"/>
          </a:xfrm>
          <a:prstGeom prst="rect">
            <a:avLst/>
          </a:prstGeom>
          <a:solidFill>
            <a:srgbClr val="FFFFCC"/>
          </a:solid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76200" lvl="0" marL="0" marR="0" rtl="0" algn="l">
              <a:lnSpc>
                <a:spcPct val="10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El resto a causa de las enfermedades y privaciones</a:t>
            </a:r>
            <a:endParaRPr/>
          </a:p>
        </p:txBody>
      </p:sp>
      <p:sp>
        <p:nvSpPr>
          <p:cNvPr id="606" name="Google Shape;606;p16"/>
          <p:cNvSpPr/>
          <p:nvPr/>
        </p:nvSpPr>
        <p:spPr>
          <a:xfrm>
            <a:off x="139700" y="1541462"/>
            <a:ext cx="355600" cy="4819650"/>
          </a:xfrm>
          <a:prstGeom prst="rect">
            <a:avLst/>
          </a:prstGeom>
          <a:gradFill>
            <a:gsLst>
              <a:gs pos="0">
                <a:srgbClr val="8A8A6F"/>
              </a:gs>
              <a:gs pos="100000">
                <a:srgbClr val="FFFFCC"/>
              </a:gs>
            </a:gsLst>
            <a:lin ang="54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7" name="Google Shape;607;p16"/>
          <p:cNvSpPr txBox="1"/>
          <p:nvPr/>
        </p:nvSpPr>
        <p:spPr>
          <a:xfrm>
            <a:off x="138112" y="946150"/>
            <a:ext cx="6219825" cy="609600"/>
          </a:xfrm>
          <a:prstGeom prst="rect">
            <a:avLst/>
          </a:prstGeom>
          <a:gradFill>
            <a:gsLst>
              <a:gs pos="0">
                <a:srgbClr val="FFFFCC"/>
              </a:gs>
              <a:gs pos="100000">
                <a:srgbClr val="8A8A6F"/>
              </a:gs>
            </a:gsLst>
            <a:lin ang="5400000" scaled="0"/>
          </a:gra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700"/>
              <a:buFont typeface="Arial"/>
              <a:buNone/>
            </a:pPr>
            <a:r>
              <a:t/>
            </a:r>
            <a:endParaRPr b="1" i="0" sz="1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700"/>
              <a:buFont typeface="Arial"/>
              <a:buNone/>
            </a:pPr>
            <a:r>
              <a:rPr b="1" i="0" lang="en-US" sz="1700" u="none">
                <a:solidFill>
                  <a:schemeClr val="lt1"/>
                </a:solidFill>
                <a:latin typeface="Arial"/>
                <a:ea typeface="Arial"/>
                <a:cs typeface="Arial"/>
                <a:sym typeface="Arial"/>
              </a:rPr>
              <a:t>Consecuencias humanas, económicas y efectos culturales </a:t>
            </a:r>
            <a:endParaRPr/>
          </a:p>
        </p:txBody>
      </p:sp>
      <p:cxnSp>
        <p:nvCxnSpPr>
          <p:cNvPr id="608" name="Google Shape;608;p16"/>
          <p:cNvCxnSpPr/>
          <p:nvPr/>
        </p:nvCxnSpPr>
        <p:spPr>
          <a:xfrm>
            <a:off x="155575" y="944562"/>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609" name="Google Shape;609;p16"/>
          <p:cNvSpPr txBox="1"/>
          <p:nvPr/>
        </p:nvSpPr>
        <p:spPr>
          <a:xfrm>
            <a:off x="261937" y="573087"/>
            <a:ext cx="6146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1" i="0" lang="en-US" sz="1800" u="none">
                <a:solidFill>
                  <a:srgbClr val="B4007C"/>
                </a:solidFill>
                <a:latin typeface="Arial"/>
                <a:ea typeface="Arial"/>
                <a:cs typeface="Arial"/>
                <a:sym typeface="Arial"/>
              </a:rPr>
              <a:t>6.- Las consecuencias de la guerra civil</a:t>
            </a:r>
            <a:endParaRPr/>
          </a:p>
        </p:txBody>
      </p:sp>
      <p:sp>
        <p:nvSpPr>
          <p:cNvPr id="610" name="Google Shape;610;p16"/>
          <p:cNvSpPr txBox="1"/>
          <p:nvPr/>
        </p:nvSpPr>
        <p:spPr>
          <a:xfrm>
            <a:off x="471487" y="1663700"/>
            <a:ext cx="5653087" cy="336550"/>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rgbClr val="683400"/>
              </a:buClr>
              <a:buSzPts val="1600"/>
              <a:buFont typeface="Arial"/>
              <a:buNone/>
            </a:pPr>
            <a:r>
              <a:rPr b="1" i="0" lang="en-US" sz="1600" u="none">
                <a:solidFill>
                  <a:srgbClr val="683400"/>
                </a:solidFill>
                <a:latin typeface="Arial"/>
                <a:ea typeface="Arial"/>
                <a:cs typeface="Arial"/>
                <a:sym typeface="Arial"/>
              </a:rPr>
              <a:t>Consecuencias humanas: muerte, represión y exilio</a:t>
            </a:r>
            <a:endParaRPr/>
          </a:p>
        </p:txBody>
      </p:sp>
      <p:sp>
        <p:nvSpPr>
          <p:cNvPr id="611" name="Google Shape;611;p16"/>
          <p:cNvSpPr/>
          <p:nvPr/>
        </p:nvSpPr>
        <p:spPr>
          <a:xfrm>
            <a:off x="487362" y="1955800"/>
            <a:ext cx="5111750" cy="101600"/>
          </a:xfrm>
          <a:prstGeom prst="rect">
            <a:avLst/>
          </a:prstGeom>
          <a:gradFill>
            <a:gsLst>
              <a:gs pos="0">
                <a:srgbClr val="FFFFCC"/>
              </a:gs>
              <a:gs pos="100000">
                <a:srgbClr val="8A8A6F"/>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2" name="Google Shape;612;p16"/>
          <p:cNvSpPr/>
          <p:nvPr/>
        </p:nvSpPr>
        <p:spPr>
          <a:xfrm>
            <a:off x="849312" y="2082800"/>
            <a:ext cx="182562" cy="169862"/>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3" name="Google Shape;613;p16"/>
          <p:cNvSpPr/>
          <p:nvPr/>
        </p:nvSpPr>
        <p:spPr>
          <a:xfrm>
            <a:off x="889000" y="2206625"/>
            <a:ext cx="119062" cy="2012950"/>
          </a:xfrm>
          <a:prstGeom prst="rect">
            <a:avLst/>
          </a:prstGeom>
          <a:gradFill>
            <a:gsLst>
              <a:gs pos="0">
                <a:srgbClr val="FFFFCC"/>
              </a:gs>
              <a:gs pos="100000">
                <a:srgbClr val="8A8A6F"/>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4" name="Google Shape;614;p16"/>
          <p:cNvSpPr txBox="1"/>
          <p:nvPr/>
        </p:nvSpPr>
        <p:spPr>
          <a:xfrm>
            <a:off x="1217612" y="2141537"/>
            <a:ext cx="2492375" cy="49847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rgbClr val="683400"/>
              </a:buClr>
              <a:buSzPts val="1300"/>
              <a:buFont typeface="Arial"/>
              <a:buChar char="-"/>
            </a:pPr>
            <a:r>
              <a:rPr b="1" i="1" lang="en-US" sz="1300" u="none">
                <a:solidFill>
                  <a:srgbClr val="683400"/>
                </a:solidFill>
                <a:latin typeface="Arial"/>
                <a:ea typeface="Arial"/>
                <a:cs typeface="Arial"/>
                <a:sym typeface="Arial"/>
              </a:rPr>
              <a:t>Se estiman cerca de 500.000 muertos en la guerra</a:t>
            </a:r>
            <a:endParaRPr/>
          </a:p>
        </p:txBody>
      </p:sp>
      <p:sp>
        <p:nvSpPr>
          <p:cNvPr id="615" name="Google Shape;615;p16"/>
          <p:cNvSpPr/>
          <p:nvPr/>
        </p:nvSpPr>
        <p:spPr>
          <a:xfrm>
            <a:off x="968375" y="2249487"/>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6" name="Google Shape;616;p16"/>
          <p:cNvSpPr txBox="1"/>
          <p:nvPr/>
        </p:nvSpPr>
        <p:spPr>
          <a:xfrm>
            <a:off x="3678237" y="2208212"/>
            <a:ext cx="2100262" cy="466725"/>
          </a:xfrm>
          <a:prstGeom prst="rect">
            <a:avLst/>
          </a:prstGeom>
          <a:solidFill>
            <a:srgbClr val="FFFFCC"/>
          </a:solid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76200" lvl="0" marL="0" marR="0" rtl="0" algn="l">
              <a:lnSpc>
                <a:spcPct val="10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160.000 en combate</a:t>
            </a:r>
            <a:endParaRPr/>
          </a:p>
          <a:p>
            <a:pPr indent="-76200" lvl="0" marL="0" marR="0" rtl="0" algn="l">
              <a:lnSpc>
                <a:spcPct val="10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150.000 de represión</a:t>
            </a:r>
            <a:endParaRPr/>
          </a:p>
        </p:txBody>
      </p:sp>
      <p:sp>
        <p:nvSpPr>
          <p:cNvPr id="617" name="Google Shape;617;p16"/>
          <p:cNvSpPr txBox="1"/>
          <p:nvPr/>
        </p:nvSpPr>
        <p:spPr>
          <a:xfrm>
            <a:off x="5659437" y="2311400"/>
            <a:ext cx="2293937" cy="466725"/>
          </a:xfrm>
          <a:prstGeom prst="rect">
            <a:avLst/>
          </a:prstGeom>
          <a:solidFill>
            <a:srgbClr val="4D4D4D"/>
          </a:solid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76200" lvl="0" marL="0" marR="0" rtl="0" algn="l">
              <a:lnSpc>
                <a:spcPct val="100000"/>
              </a:lnSpc>
              <a:spcBef>
                <a:spcPts val="0"/>
              </a:spcBef>
              <a:spcAft>
                <a:spcPts val="0"/>
              </a:spcAft>
              <a:buClr>
                <a:schemeClr val="lt1"/>
              </a:buClr>
              <a:buSzPts val="1200"/>
              <a:buFont typeface="Arial"/>
              <a:buChar char="-"/>
            </a:pPr>
            <a:r>
              <a:rPr b="1" i="0" lang="en-US" sz="1200" u="none">
                <a:solidFill>
                  <a:schemeClr val="lt1"/>
                </a:solidFill>
                <a:latin typeface="Arial"/>
                <a:ea typeface="Arial"/>
                <a:cs typeface="Arial"/>
                <a:sym typeface="Arial"/>
              </a:rPr>
              <a:t>100.000 en zona sublevada</a:t>
            </a:r>
            <a:endParaRPr/>
          </a:p>
          <a:p>
            <a:pPr indent="-76200" lvl="0" marL="0" marR="0" rtl="0" algn="l">
              <a:lnSpc>
                <a:spcPct val="100000"/>
              </a:lnSpc>
              <a:spcBef>
                <a:spcPts val="0"/>
              </a:spcBef>
              <a:spcAft>
                <a:spcPts val="0"/>
              </a:spcAft>
              <a:buClr>
                <a:schemeClr val="lt1"/>
              </a:buClr>
              <a:buSzPts val="1200"/>
              <a:buFont typeface="Arial"/>
              <a:buChar char="-"/>
            </a:pPr>
            <a:r>
              <a:rPr b="1" i="0" lang="en-US" sz="1200" u="none">
                <a:solidFill>
                  <a:schemeClr val="lt1"/>
                </a:solidFill>
                <a:latin typeface="Arial"/>
                <a:ea typeface="Arial"/>
                <a:cs typeface="Arial"/>
                <a:sym typeface="Arial"/>
              </a:rPr>
              <a:t>60.000 en zona republicana</a:t>
            </a:r>
            <a:endParaRPr/>
          </a:p>
        </p:txBody>
      </p:sp>
      <p:sp>
        <p:nvSpPr>
          <p:cNvPr id="618" name="Google Shape;618;p16"/>
          <p:cNvSpPr/>
          <p:nvPr/>
        </p:nvSpPr>
        <p:spPr>
          <a:xfrm>
            <a:off x="5357812" y="2514600"/>
            <a:ext cx="336550" cy="88900"/>
          </a:xfrm>
          <a:prstGeom prst="rect">
            <a:avLst/>
          </a:prstGeom>
          <a:gradFill>
            <a:gsLst>
              <a:gs pos="0">
                <a:srgbClr val="B3B38F"/>
              </a:gs>
              <a:gs pos="50000">
                <a:srgbClr val="FFFFCC"/>
              </a:gs>
              <a:gs pos="100000">
                <a:srgbClr val="B3B38F"/>
              </a:gs>
            </a:gsLst>
            <a:lin ang="54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9" name="Google Shape;619;p16"/>
          <p:cNvSpPr txBox="1"/>
          <p:nvPr/>
        </p:nvSpPr>
        <p:spPr>
          <a:xfrm>
            <a:off x="1498600" y="3257550"/>
            <a:ext cx="7008812" cy="284162"/>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Los muertos por represión en los primeros años del franquismo (1939-1943)</a:t>
            </a:r>
            <a:endParaRPr/>
          </a:p>
        </p:txBody>
      </p:sp>
      <p:sp>
        <p:nvSpPr>
          <p:cNvPr id="620" name="Google Shape;620;p16"/>
          <p:cNvSpPr txBox="1"/>
          <p:nvPr/>
        </p:nvSpPr>
        <p:spPr>
          <a:xfrm>
            <a:off x="7212012" y="3332162"/>
            <a:ext cx="1868487" cy="284162"/>
          </a:xfrm>
          <a:prstGeom prst="rect">
            <a:avLst/>
          </a:prstGeom>
          <a:solidFill>
            <a:srgbClr val="4D4D4D"/>
          </a:solid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76200" lvl="0" marL="0" marR="0" rtl="0" algn="l">
              <a:lnSpc>
                <a:spcPct val="100000"/>
              </a:lnSpc>
              <a:spcBef>
                <a:spcPts val="0"/>
              </a:spcBef>
              <a:spcAft>
                <a:spcPts val="0"/>
              </a:spcAft>
              <a:buClr>
                <a:schemeClr val="lt1"/>
              </a:buClr>
              <a:buSzPts val="1200"/>
              <a:buFont typeface="Arial"/>
              <a:buChar char="-"/>
            </a:pPr>
            <a:r>
              <a:rPr b="1" i="0" lang="en-US" sz="1200" u="none">
                <a:solidFill>
                  <a:schemeClr val="lt1"/>
                </a:solidFill>
                <a:latin typeface="Arial"/>
                <a:ea typeface="Arial"/>
                <a:cs typeface="Arial"/>
                <a:sym typeface="Arial"/>
              </a:rPr>
              <a:t>Más de 30.000</a:t>
            </a:r>
            <a:endParaRPr/>
          </a:p>
        </p:txBody>
      </p:sp>
      <p:cxnSp>
        <p:nvCxnSpPr>
          <p:cNvPr id="621" name="Google Shape;621;p16"/>
          <p:cNvCxnSpPr/>
          <p:nvPr/>
        </p:nvCxnSpPr>
        <p:spPr>
          <a:xfrm>
            <a:off x="2408237" y="2681287"/>
            <a:ext cx="0" cy="528637"/>
          </a:xfrm>
          <a:prstGeom prst="straightConnector1">
            <a:avLst/>
          </a:prstGeom>
          <a:noFill/>
          <a:ln cap="flat" cmpd="sng" w="28575">
            <a:solidFill>
              <a:srgbClr val="FFCC99"/>
            </a:solidFill>
            <a:prstDash val="solid"/>
            <a:miter lim="800000"/>
            <a:headEnd len="med" w="med" type="none"/>
            <a:tailEnd len="med" w="med" type="triangle"/>
          </a:ln>
          <a:effectLst>
            <a:outerShdw blurRad="63500" dir="2700000" dist="35921">
              <a:srgbClr val="808080"/>
            </a:outerShdw>
          </a:effectLst>
        </p:spPr>
      </p:cxnSp>
      <p:sp>
        <p:nvSpPr>
          <p:cNvPr id="622" name="Google Shape;622;p16"/>
          <p:cNvSpPr txBox="1"/>
          <p:nvPr/>
        </p:nvSpPr>
        <p:spPr>
          <a:xfrm>
            <a:off x="1077912" y="2824162"/>
            <a:ext cx="1319212" cy="260350"/>
          </a:xfrm>
          <a:prstGeom prst="rect">
            <a:avLst/>
          </a:prstGeom>
          <a:noFill/>
          <a:ln>
            <a:noFill/>
          </a:ln>
        </p:spPr>
        <p:txBody>
          <a:bodyPr anchorCtr="0" anchor="t" bIns="45700" lIns="91425" spcFirstLastPara="1" rIns="18000" wrap="square" tIns="45700">
            <a:spAutoFit/>
          </a:bodyPr>
          <a:lstStyle/>
          <a:p>
            <a:pPr indent="0" lvl="0" marL="0" marR="0" rtl="0" algn="r">
              <a:lnSpc>
                <a:spcPct val="100000"/>
              </a:lnSpc>
              <a:spcBef>
                <a:spcPts val="0"/>
              </a:spcBef>
              <a:spcAft>
                <a:spcPts val="0"/>
              </a:spcAft>
              <a:buClr>
                <a:srgbClr val="4D4D4D"/>
              </a:buClr>
              <a:buSzPts val="1100"/>
              <a:buFont typeface="Arial"/>
              <a:buNone/>
            </a:pPr>
            <a:r>
              <a:rPr b="1" i="0" lang="en-US" sz="1100" u="none">
                <a:solidFill>
                  <a:srgbClr val="4D4D4D"/>
                </a:solidFill>
                <a:latin typeface="Arial"/>
                <a:ea typeface="Arial"/>
                <a:cs typeface="Arial"/>
                <a:sym typeface="Arial"/>
              </a:rPr>
              <a:t>Hay que añadir</a:t>
            </a:r>
            <a:endParaRPr/>
          </a:p>
        </p:txBody>
      </p:sp>
      <p:sp>
        <p:nvSpPr>
          <p:cNvPr id="623" name="Google Shape;623;p16"/>
          <p:cNvSpPr txBox="1"/>
          <p:nvPr/>
        </p:nvSpPr>
        <p:spPr>
          <a:xfrm>
            <a:off x="1243012" y="3638550"/>
            <a:ext cx="2492375" cy="300037"/>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rgbClr val="683400"/>
              </a:buClr>
              <a:buSzPts val="1300"/>
              <a:buFont typeface="Arial"/>
              <a:buChar char="-"/>
            </a:pPr>
            <a:r>
              <a:rPr b="1" i="1" lang="en-US" sz="1300" u="none">
                <a:solidFill>
                  <a:srgbClr val="683400"/>
                </a:solidFill>
                <a:latin typeface="Arial"/>
                <a:ea typeface="Arial"/>
                <a:cs typeface="Arial"/>
                <a:sym typeface="Arial"/>
              </a:rPr>
              <a:t>El exilio republicano</a:t>
            </a:r>
            <a:endParaRPr/>
          </a:p>
        </p:txBody>
      </p:sp>
      <p:sp>
        <p:nvSpPr>
          <p:cNvPr id="624" name="Google Shape;624;p16"/>
          <p:cNvSpPr/>
          <p:nvPr/>
        </p:nvSpPr>
        <p:spPr>
          <a:xfrm>
            <a:off x="993775" y="3657600"/>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25" name="Google Shape;625;p16"/>
          <p:cNvSpPr txBox="1"/>
          <p:nvPr/>
        </p:nvSpPr>
        <p:spPr>
          <a:xfrm>
            <a:off x="3265487" y="3713162"/>
            <a:ext cx="4379912" cy="466725"/>
          </a:xfrm>
          <a:prstGeom prst="rect">
            <a:avLst/>
          </a:prstGeom>
          <a:solidFill>
            <a:srgbClr val="FFFFCC"/>
          </a:solid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76200" lvl="0" marL="0" marR="0" rtl="0" algn="l">
              <a:lnSpc>
                <a:spcPct val="10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«Niños de la guerra» (con la caída del País Vasco)</a:t>
            </a:r>
            <a:endParaRPr/>
          </a:p>
          <a:p>
            <a:pPr indent="-76200" lvl="0" marL="0" marR="0" rtl="0" algn="l">
              <a:lnSpc>
                <a:spcPct val="10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Tras la caída de Cataluña, 500.000 refugiados en Francia</a:t>
            </a:r>
            <a:endParaRPr/>
          </a:p>
        </p:txBody>
      </p:sp>
      <p:sp>
        <p:nvSpPr>
          <p:cNvPr id="626" name="Google Shape;626;p16"/>
          <p:cNvSpPr txBox="1"/>
          <p:nvPr/>
        </p:nvSpPr>
        <p:spPr>
          <a:xfrm>
            <a:off x="458787" y="4291012"/>
            <a:ext cx="5653087" cy="336550"/>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rgbClr val="683400"/>
              </a:buClr>
              <a:buSzPts val="1600"/>
              <a:buFont typeface="Arial"/>
              <a:buNone/>
            </a:pPr>
            <a:r>
              <a:rPr b="1" i="0" lang="en-US" sz="1600" u="none">
                <a:solidFill>
                  <a:srgbClr val="683400"/>
                </a:solidFill>
                <a:latin typeface="Arial"/>
                <a:ea typeface="Arial"/>
                <a:cs typeface="Arial"/>
                <a:sym typeface="Arial"/>
              </a:rPr>
              <a:t>Consecuencias económicas y efectos culturales</a:t>
            </a:r>
            <a:endParaRPr/>
          </a:p>
        </p:txBody>
      </p:sp>
      <p:sp>
        <p:nvSpPr>
          <p:cNvPr id="627" name="Google Shape;627;p16"/>
          <p:cNvSpPr/>
          <p:nvPr/>
        </p:nvSpPr>
        <p:spPr>
          <a:xfrm>
            <a:off x="487362" y="4583112"/>
            <a:ext cx="4789487" cy="101600"/>
          </a:xfrm>
          <a:prstGeom prst="rect">
            <a:avLst/>
          </a:prstGeom>
          <a:gradFill>
            <a:gsLst>
              <a:gs pos="0">
                <a:srgbClr val="8A8A6F"/>
              </a:gs>
              <a:gs pos="100000">
                <a:srgbClr val="FFFFCC"/>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28" name="Google Shape;628;p16"/>
          <p:cNvSpPr txBox="1"/>
          <p:nvPr/>
        </p:nvSpPr>
        <p:spPr>
          <a:xfrm>
            <a:off x="619125" y="4787900"/>
            <a:ext cx="1184275" cy="290512"/>
          </a:xfrm>
          <a:prstGeom prst="rect">
            <a:avLst/>
          </a:prstGeom>
          <a:solidFill>
            <a:srgbClr val="683400"/>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1300"/>
              <a:buFont typeface="Arial"/>
              <a:buNone/>
            </a:pPr>
            <a:r>
              <a:rPr b="1" i="0" lang="en-US" sz="1300" u="none">
                <a:solidFill>
                  <a:schemeClr val="lt1"/>
                </a:solidFill>
                <a:latin typeface="Arial"/>
                <a:ea typeface="Arial"/>
                <a:cs typeface="Arial"/>
                <a:sym typeface="Arial"/>
              </a:rPr>
              <a:t> Económicas</a:t>
            </a:r>
            <a:endParaRPr/>
          </a:p>
        </p:txBody>
      </p:sp>
      <p:sp>
        <p:nvSpPr>
          <p:cNvPr id="629" name="Google Shape;629;p16"/>
          <p:cNvSpPr/>
          <p:nvPr/>
        </p:nvSpPr>
        <p:spPr>
          <a:xfrm>
            <a:off x="620712" y="4727575"/>
            <a:ext cx="7734300" cy="68262"/>
          </a:xfrm>
          <a:prstGeom prst="rect">
            <a:avLst/>
          </a:prstGeom>
          <a:gradFill>
            <a:gsLst>
              <a:gs pos="0">
                <a:srgbClr val="8A8A6F"/>
              </a:gs>
              <a:gs pos="50000">
                <a:srgbClr val="FFFFCC"/>
              </a:gs>
              <a:gs pos="100000">
                <a:srgbClr val="8A8A6F"/>
              </a:gs>
            </a:gsLst>
            <a:lin ang="54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30" name="Google Shape;630;p16"/>
          <p:cNvSpPr txBox="1"/>
          <p:nvPr/>
        </p:nvSpPr>
        <p:spPr>
          <a:xfrm>
            <a:off x="600075" y="5154612"/>
            <a:ext cx="3844925" cy="49847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rgbClr val="683400"/>
              </a:buClr>
              <a:buSzPts val="1300"/>
              <a:buFont typeface="Arial"/>
              <a:buChar char="-"/>
            </a:pPr>
            <a:r>
              <a:rPr b="1" i="1" lang="en-US" sz="1300" u="none">
                <a:solidFill>
                  <a:srgbClr val="683400"/>
                </a:solidFill>
                <a:latin typeface="Arial"/>
                <a:ea typeface="Arial"/>
                <a:cs typeface="Arial"/>
                <a:sym typeface="Arial"/>
              </a:rPr>
              <a:t>Enormes pérdidas en ferrocarriles, carreteras, marina mercante y viviendas (500.000)</a:t>
            </a:r>
            <a:endParaRPr/>
          </a:p>
        </p:txBody>
      </p:sp>
      <p:sp>
        <p:nvSpPr>
          <p:cNvPr id="631" name="Google Shape;631;p16"/>
          <p:cNvSpPr txBox="1"/>
          <p:nvPr/>
        </p:nvSpPr>
        <p:spPr>
          <a:xfrm>
            <a:off x="779462" y="5684837"/>
            <a:ext cx="3632200" cy="649287"/>
          </a:xfrm>
          <a:prstGeom prst="rect">
            <a:avLst/>
          </a:prstGeom>
          <a:solidFill>
            <a:srgbClr val="FFFFCC"/>
          </a:solid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76200" lvl="0" marL="0" marR="0" rtl="0" algn="l">
              <a:lnSpc>
                <a:spcPct val="10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Producción industrial: descendió en un tercio</a:t>
            </a:r>
            <a:endParaRPr/>
          </a:p>
          <a:p>
            <a:pPr indent="-76200" lvl="0" marL="0" marR="0" rtl="0" algn="l">
              <a:lnSpc>
                <a:spcPct val="10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El nivel medio de renta se redujo en un 28%</a:t>
            </a:r>
            <a:endParaRPr/>
          </a:p>
          <a:p>
            <a:pPr indent="-76200" lvl="0" marL="0" marR="0" rtl="0" algn="l">
              <a:lnSpc>
                <a:spcPct val="100000"/>
              </a:lnSpc>
              <a:spcBef>
                <a:spcPts val="0"/>
              </a:spcBef>
              <a:spcAft>
                <a:spcPts val="0"/>
              </a:spcAft>
              <a:buClr>
                <a:schemeClr val="dk1"/>
              </a:buClr>
              <a:buSzPts val="1200"/>
              <a:buFont typeface="Arial"/>
              <a:buChar char="-"/>
            </a:pPr>
            <a:r>
              <a:rPr b="1" i="0" lang="en-US" sz="1200" u="none">
                <a:solidFill>
                  <a:schemeClr val="dk1"/>
                </a:solidFill>
                <a:latin typeface="Arial"/>
                <a:ea typeface="Arial"/>
                <a:cs typeface="Arial"/>
                <a:sym typeface="Arial"/>
              </a:rPr>
              <a:t>Hacienda pública: arruinada y con inflación</a:t>
            </a:r>
            <a:endParaRPr/>
          </a:p>
        </p:txBody>
      </p:sp>
      <p:sp>
        <p:nvSpPr>
          <p:cNvPr id="632" name="Google Shape;632;p16"/>
          <p:cNvSpPr txBox="1"/>
          <p:nvPr/>
        </p:nvSpPr>
        <p:spPr>
          <a:xfrm>
            <a:off x="4764087" y="4800600"/>
            <a:ext cx="1184275" cy="290512"/>
          </a:xfrm>
          <a:prstGeom prst="rect">
            <a:avLst/>
          </a:prstGeom>
          <a:solidFill>
            <a:srgbClr val="683400"/>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1300"/>
              <a:buFont typeface="Arial"/>
              <a:buNone/>
            </a:pPr>
            <a:r>
              <a:rPr b="1" i="0" lang="en-US" sz="1300" u="none">
                <a:solidFill>
                  <a:schemeClr val="lt1"/>
                </a:solidFill>
                <a:latin typeface="Arial"/>
                <a:ea typeface="Arial"/>
                <a:cs typeface="Arial"/>
                <a:sym typeface="Arial"/>
              </a:rPr>
              <a:t> Culturales</a:t>
            </a:r>
            <a:endParaRPr/>
          </a:p>
        </p:txBody>
      </p:sp>
      <p:sp>
        <p:nvSpPr>
          <p:cNvPr id="633" name="Google Shape;633;p16"/>
          <p:cNvSpPr txBox="1"/>
          <p:nvPr/>
        </p:nvSpPr>
        <p:spPr>
          <a:xfrm>
            <a:off x="4860925" y="5127625"/>
            <a:ext cx="3844925" cy="696912"/>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rgbClr val="683400"/>
              </a:buClr>
              <a:buSzPts val="1300"/>
              <a:buFont typeface="Arial"/>
              <a:buChar char="-"/>
            </a:pPr>
            <a:r>
              <a:rPr b="1" i="1" lang="en-US" sz="1300" u="none">
                <a:solidFill>
                  <a:srgbClr val="683400"/>
                </a:solidFill>
                <a:latin typeface="Arial"/>
                <a:ea typeface="Arial"/>
                <a:cs typeface="Arial"/>
                <a:sym typeface="Arial"/>
              </a:rPr>
              <a:t>Exilio de intelectuales republicanos</a:t>
            </a:r>
            <a:endParaRPr/>
          </a:p>
          <a:p>
            <a:pPr indent="-82550" lvl="0" marL="0" marR="0" rtl="0" algn="l">
              <a:lnSpc>
                <a:spcPct val="100000"/>
              </a:lnSpc>
              <a:spcBef>
                <a:spcPts val="0"/>
              </a:spcBef>
              <a:spcAft>
                <a:spcPts val="0"/>
              </a:spcAft>
              <a:buClr>
                <a:srgbClr val="683400"/>
              </a:buClr>
              <a:buSzPts val="1300"/>
              <a:buFont typeface="Arial"/>
              <a:buChar char="-"/>
            </a:pPr>
            <a:r>
              <a:rPr b="1" i="1" lang="en-US" sz="1300" u="none">
                <a:solidFill>
                  <a:srgbClr val="683400"/>
                </a:solidFill>
                <a:latin typeface="Arial"/>
                <a:ea typeface="Arial"/>
                <a:cs typeface="Arial"/>
                <a:sym typeface="Arial"/>
              </a:rPr>
              <a:t>Víctimas de la represión (Federico García Lorca o Ramiro Maeztu)</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1000"/>
                                        <p:tgtEl>
                                          <p:spTgt spid="607"/>
                                        </p:tgtEl>
                                      </p:cBhvr>
                                    </p:animEffect>
                                  </p:childTnLst>
                                </p:cTn>
                              </p:par>
                              <p:par>
                                <p:cTn fill="hold" nodeType="with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1000"/>
                                        <p:tgtEl>
                                          <p:spTgt spid="6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1000"/>
                                        <p:tgtEl>
                                          <p:spTgt spid="61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1000"/>
                                        <p:tgtEl>
                                          <p:spTgt spid="61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500"/>
                                        <p:tgtEl>
                                          <p:spTgt spid="61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1000"/>
                                        <p:tgtEl>
                                          <p:spTgt spid="61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1000"/>
                                        <p:tgtEl>
                                          <p:spTgt spid="616"/>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500"/>
                                        <p:tgtEl>
                                          <p:spTgt spid="618"/>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1000"/>
                                        <p:tgtEl>
                                          <p:spTgt spid="617"/>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1000"/>
                                        <p:tgtEl>
                                          <p:spTgt spid="605"/>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500"/>
                                        <p:tgtEl>
                                          <p:spTgt spid="622"/>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500"/>
                                        <p:tgtEl>
                                          <p:spTgt spid="621"/>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1000"/>
                                        <p:tgtEl>
                                          <p:spTgt spid="619"/>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1000"/>
                                        <p:tgtEl>
                                          <p:spTgt spid="6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500"/>
                                        <p:tgtEl>
                                          <p:spTgt spid="62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1000"/>
                                        <p:tgtEl>
                                          <p:spTgt spid="62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1000"/>
                                        <p:tgtEl>
                                          <p:spTgt spid="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1000"/>
                                        <p:tgtEl>
                                          <p:spTgt spid="6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500"/>
                                        <p:tgtEl>
                                          <p:spTgt spid="6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500"/>
                                        <p:tgtEl>
                                          <p:spTgt spid="62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500"/>
                                        <p:tgtEl>
                                          <p:spTgt spid="62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1000"/>
                                        <p:tgtEl>
                                          <p:spTgt spid="63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1000"/>
                                        <p:tgtEl>
                                          <p:spTgt spid="6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500"/>
                                        <p:tgtEl>
                                          <p:spTgt spid="63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1000"/>
                                        <p:tgtEl>
                                          <p:spTgt spid="6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638" name="Shape 638"/>
        <p:cNvGrpSpPr/>
        <p:nvPr/>
      </p:nvGrpSpPr>
      <p:grpSpPr>
        <a:xfrm>
          <a:off x="0" y="0"/>
          <a:ext cx="0" cy="0"/>
          <a:chOff x="0" y="0"/>
          <a:chExt cx="0" cy="0"/>
        </a:xfrm>
      </p:grpSpPr>
      <p:sp>
        <p:nvSpPr>
          <p:cNvPr id="639" name="Google Shape;639;p17"/>
          <p:cNvSpPr/>
          <p:nvPr/>
        </p:nvSpPr>
        <p:spPr>
          <a:xfrm>
            <a:off x="5284787" y="1300162"/>
            <a:ext cx="708025" cy="5062537"/>
          </a:xfrm>
          <a:prstGeom prst="rect">
            <a:avLst/>
          </a:prstGeom>
          <a:gradFill>
            <a:gsLst>
              <a:gs pos="0">
                <a:srgbClr val="B37CB3"/>
              </a:gs>
              <a:gs pos="100000">
                <a:srgbClr val="FFB1FF"/>
              </a:gs>
            </a:gsLst>
            <a:lin ang="54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40" name="Google Shape;640;p17"/>
          <p:cNvSpPr/>
          <p:nvPr/>
        </p:nvSpPr>
        <p:spPr>
          <a:xfrm>
            <a:off x="1354137" y="1300162"/>
            <a:ext cx="708025" cy="5062537"/>
          </a:xfrm>
          <a:prstGeom prst="rect">
            <a:avLst/>
          </a:prstGeom>
          <a:gradFill>
            <a:gsLst>
              <a:gs pos="0">
                <a:srgbClr val="B37CB3"/>
              </a:gs>
              <a:gs pos="100000">
                <a:srgbClr val="FFB1FF"/>
              </a:gs>
            </a:gsLst>
            <a:lin ang="54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641" name="Google Shape;641;p17"/>
          <p:cNvPicPr preferRelativeResize="0"/>
          <p:nvPr/>
        </p:nvPicPr>
        <p:blipFill rotWithShape="1">
          <a:blip r:embed="rId3">
            <a:alphaModFix/>
          </a:blip>
          <a:srcRect b="0" l="0" r="0" t="0"/>
          <a:stretch/>
        </p:blipFill>
        <p:spPr>
          <a:xfrm>
            <a:off x="982662" y="3937000"/>
            <a:ext cx="360362" cy="506412"/>
          </a:xfrm>
          <a:prstGeom prst="rect">
            <a:avLst/>
          </a:prstGeom>
          <a:noFill/>
          <a:ln>
            <a:noFill/>
          </a:ln>
        </p:spPr>
      </p:pic>
      <p:pic>
        <p:nvPicPr>
          <p:cNvPr id="642" name="Google Shape;642;p17"/>
          <p:cNvPicPr preferRelativeResize="0"/>
          <p:nvPr/>
        </p:nvPicPr>
        <p:blipFill rotWithShape="1">
          <a:blip r:embed="rId3">
            <a:alphaModFix/>
          </a:blip>
          <a:srcRect b="0" l="0" r="0" t="0"/>
          <a:stretch/>
        </p:blipFill>
        <p:spPr>
          <a:xfrm>
            <a:off x="987425" y="2038350"/>
            <a:ext cx="360362" cy="506412"/>
          </a:xfrm>
          <a:prstGeom prst="rect">
            <a:avLst/>
          </a:prstGeom>
          <a:noFill/>
          <a:ln>
            <a:noFill/>
          </a:ln>
        </p:spPr>
      </p:pic>
      <p:sp>
        <p:nvSpPr>
          <p:cNvPr id="643" name="Google Shape;643;p17"/>
          <p:cNvSpPr txBox="1"/>
          <p:nvPr/>
        </p:nvSpPr>
        <p:spPr>
          <a:xfrm>
            <a:off x="1343025" y="2173287"/>
            <a:ext cx="1776412" cy="274637"/>
          </a:xfrm>
          <a:prstGeom prst="rect">
            <a:avLst/>
          </a:prstGeom>
          <a:solidFill>
            <a:schemeClr val="lt1"/>
          </a:solidFill>
          <a:ln>
            <a:noFill/>
          </a:ln>
          <a:effectLst>
            <a:outerShdw blurRad="63500" dir="2700000" dist="35921">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Cuadro cronológico</a:t>
            </a:r>
            <a:endParaRPr/>
          </a:p>
        </p:txBody>
      </p:sp>
      <p:sp>
        <p:nvSpPr>
          <p:cNvPr id="644" name="Google Shape;644;p17"/>
          <p:cNvSpPr txBox="1"/>
          <p:nvPr/>
        </p:nvSpPr>
        <p:spPr>
          <a:xfrm>
            <a:off x="34925" y="901700"/>
            <a:ext cx="5184775"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Recursos</a:t>
            </a:r>
            <a:endParaRPr/>
          </a:p>
        </p:txBody>
      </p:sp>
      <p:cxnSp>
        <p:nvCxnSpPr>
          <p:cNvPr id="645" name="Google Shape;645;p17"/>
          <p:cNvCxnSpPr/>
          <p:nvPr/>
        </p:nvCxnSpPr>
        <p:spPr>
          <a:xfrm>
            <a:off x="142875" y="1268412"/>
            <a:ext cx="8170862" cy="1587"/>
          </a:xfrm>
          <a:prstGeom prst="straightConnector1">
            <a:avLst/>
          </a:prstGeom>
          <a:noFill/>
          <a:ln cap="flat" cmpd="sng" w="9525">
            <a:solidFill>
              <a:srgbClr val="B4007C"/>
            </a:solidFill>
            <a:prstDash val="solid"/>
            <a:miter lim="800000"/>
            <a:headEnd len="med" w="med" type="none"/>
            <a:tailEnd len="med" w="med" type="none"/>
          </a:ln>
        </p:spPr>
      </p:cxnSp>
      <p:sp>
        <p:nvSpPr>
          <p:cNvPr id="646" name="Google Shape;646;p17"/>
          <p:cNvSpPr txBox="1"/>
          <p:nvPr/>
        </p:nvSpPr>
        <p:spPr>
          <a:xfrm>
            <a:off x="1357312" y="2736850"/>
            <a:ext cx="1692275" cy="274637"/>
          </a:xfrm>
          <a:prstGeom prst="rect">
            <a:avLst/>
          </a:prstGeom>
          <a:solidFill>
            <a:schemeClr val="lt1"/>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Manifiesto de Franco</a:t>
            </a:r>
            <a:endParaRPr/>
          </a:p>
        </p:txBody>
      </p:sp>
      <p:sp>
        <p:nvSpPr>
          <p:cNvPr id="647" name="Google Shape;647;p17"/>
          <p:cNvSpPr txBox="1"/>
          <p:nvPr/>
        </p:nvSpPr>
        <p:spPr>
          <a:xfrm>
            <a:off x="1344612" y="3268662"/>
            <a:ext cx="2147887" cy="457200"/>
          </a:xfrm>
          <a:prstGeom prst="rect">
            <a:avLst/>
          </a:prstGeom>
          <a:solidFill>
            <a:schemeClr val="lt1"/>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La república ante el Comité de No Intervención</a:t>
            </a:r>
            <a:endParaRPr/>
          </a:p>
        </p:txBody>
      </p:sp>
      <p:sp>
        <p:nvSpPr>
          <p:cNvPr id="648" name="Google Shape;648;p17"/>
          <p:cNvSpPr txBox="1"/>
          <p:nvPr/>
        </p:nvSpPr>
        <p:spPr>
          <a:xfrm>
            <a:off x="1354137" y="3959225"/>
            <a:ext cx="2722562" cy="639762"/>
          </a:xfrm>
          <a:prstGeom prst="rect">
            <a:avLst/>
          </a:prstGeom>
          <a:solidFill>
            <a:schemeClr val="lt1"/>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Ayuda militar extranjera y fuentes de financiación de los bandos implicados en la guerra civil.</a:t>
            </a:r>
            <a:endParaRPr/>
          </a:p>
        </p:txBody>
      </p:sp>
      <p:sp>
        <p:nvSpPr>
          <p:cNvPr id="649" name="Google Shape;649;p17"/>
          <p:cNvSpPr txBox="1"/>
          <p:nvPr/>
        </p:nvSpPr>
        <p:spPr>
          <a:xfrm>
            <a:off x="1355725" y="4854575"/>
            <a:ext cx="1409700" cy="457200"/>
          </a:xfrm>
          <a:prstGeom prst="rect">
            <a:avLst/>
          </a:prstGeom>
          <a:solidFill>
            <a:schemeClr val="lt1"/>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Desigual ayuda a los combatientes</a:t>
            </a:r>
            <a:endParaRPr/>
          </a:p>
        </p:txBody>
      </p:sp>
      <p:sp>
        <p:nvSpPr>
          <p:cNvPr id="650" name="Google Shape;650;p17"/>
          <p:cNvSpPr txBox="1"/>
          <p:nvPr/>
        </p:nvSpPr>
        <p:spPr>
          <a:xfrm>
            <a:off x="1349375" y="5513387"/>
            <a:ext cx="3095625" cy="457200"/>
          </a:xfrm>
          <a:prstGeom prst="rect">
            <a:avLst/>
          </a:prstGeom>
          <a:solidFill>
            <a:schemeClr val="lt1"/>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Carteles republicanos: «!No pasarán!», Brigadas Internacionales</a:t>
            </a:r>
            <a:endParaRPr/>
          </a:p>
        </p:txBody>
      </p:sp>
      <p:sp>
        <p:nvSpPr>
          <p:cNvPr id="651" name="Google Shape;651;p17"/>
          <p:cNvSpPr txBox="1"/>
          <p:nvPr/>
        </p:nvSpPr>
        <p:spPr>
          <a:xfrm>
            <a:off x="5267325" y="1516062"/>
            <a:ext cx="2101850" cy="274637"/>
          </a:xfrm>
          <a:prstGeom prst="rect">
            <a:avLst/>
          </a:prstGeom>
          <a:solidFill>
            <a:schemeClr val="lt1"/>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El Guernica. Pablo Picasso</a:t>
            </a:r>
            <a:endParaRPr/>
          </a:p>
        </p:txBody>
      </p:sp>
      <p:sp>
        <p:nvSpPr>
          <p:cNvPr id="652" name="Google Shape;652;p17"/>
          <p:cNvSpPr txBox="1"/>
          <p:nvPr/>
        </p:nvSpPr>
        <p:spPr>
          <a:xfrm>
            <a:off x="5268912" y="2030412"/>
            <a:ext cx="2032000" cy="457200"/>
          </a:xfrm>
          <a:prstGeom prst="rect">
            <a:avLst/>
          </a:prstGeom>
          <a:solidFill>
            <a:schemeClr val="lt1"/>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Fases de la guerra civil española</a:t>
            </a:r>
            <a:endParaRPr/>
          </a:p>
        </p:txBody>
      </p:sp>
      <p:sp>
        <p:nvSpPr>
          <p:cNvPr id="653" name="Google Shape;653;p17"/>
          <p:cNvSpPr txBox="1"/>
          <p:nvPr/>
        </p:nvSpPr>
        <p:spPr>
          <a:xfrm>
            <a:off x="5278437" y="2730500"/>
            <a:ext cx="2160587" cy="274637"/>
          </a:xfrm>
          <a:prstGeom prst="rect">
            <a:avLst/>
          </a:prstGeom>
          <a:solidFill>
            <a:schemeClr val="lt1"/>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Las colectivizaciones</a:t>
            </a:r>
            <a:endParaRPr/>
          </a:p>
        </p:txBody>
      </p:sp>
      <p:sp>
        <p:nvSpPr>
          <p:cNvPr id="654" name="Google Shape;654;p17"/>
          <p:cNvSpPr txBox="1"/>
          <p:nvPr/>
        </p:nvSpPr>
        <p:spPr>
          <a:xfrm>
            <a:off x="1338262" y="1528762"/>
            <a:ext cx="2357437" cy="457200"/>
          </a:xfrm>
          <a:prstGeom prst="rect">
            <a:avLst/>
          </a:prstGeom>
          <a:solidFill>
            <a:schemeClr val="lt1"/>
          </a:solidFill>
          <a:ln>
            <a:noFill/>
          </a:ln>
          <a:effectLst>
            <a:outerShdw blurRad="63500" dir="2700000" dist="35921">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Mapa europeo: intervención extranjera</a:t>
            </a:r>
            <a:endParaRPr/>
          </a:p>
        </p:txBody>
      </p:sp>
      <p:pic>
        <p:nvPicPr>
          <p:cNvPr id="655" name="Google Shape;655;p17"/>
          <p:cNvPicPr preferRelativeResize="0"/>
          <p:nvPr/>
        </p:nvPicPr>
        <p:blipFill rotWithShape="1">
          <a:blip r:embed="rId3">
            <a:alphaModFix/>
          </a:blip>
          <a:srcRect b="0" l="0" r="0" t="0"/>
          <a:stretch/>
        </p:blipFill>
        <p:spPr>
          <a:xfrm>
            <a:off x="985837" y="5543550"/>
            <a:ext cx="360362" cy="506412"/>
          </a:xfrm>
          <a:prstGeom prst="rect">
            <a:avLst/>
          </a:prstGeom>
          <a:noFill/>
          <a:ln>
            <a:noFill/>
          </a:ln>
        </p:spPr>
      </p:pic>
      <p:pic>
        <p:nvPicPr>
          <p:cNvPr id="656" name="Google Shape;656;p17"/>
          <p:cNvPicPr preferRelativeResize="0"/>
          <p:nvPr/>
        </p:nvPicPr>
        <p:blipFill rotWithShape="1">
          <a:blip r:embed="rId3">
            <a:alphaModFix/>
          </a:blip>
          <a:srcRect b="0" l="0" r="0" t="0"/>
          <a:stretch/>
        </p:blipFill>
        <p:spPr>
          <a:xfrm>
            <a:off x="4918075" y="2012950"/>
            <a:ext cx="360362" cy="506412"/>
          </a:xfrm>
          <a:prstGeom prst="rect">
            <a:avLst/>
          </a:prstGeom>
          <a:noFill/>
          <a:ln>
            <a:noFill/>
          </a:ln>
        </p:spPr>
      </p:pic>
      <p:pic>
        <p:nvPicPr>
          <p:cNvPr id="657" name="Google Shape;657;p17"/>
          <p:cNvPicPr preferRelativeResize="0"/>
          <p:nvPr/>
        </p:nvPicPr>
        <p:blipFill rotWithShape="1">
          <a:blip r:embed="rId4">
            <a:alphaModFix/>
          </a:blip>
          <a:srcRect b="0" l="0" r="0" t="0"/>
          <a:stretch/>
        </p:blipFill>
        <p:spPr>
          <a:xfrm>
            <a:off x="4995862" y="2676525"/>
            <a:ext cx="255587" cy="419100"/>
          </a:xfrm>
          <a:prstGeom prst="rect">
            <a:avLst/>
          </a:prstGeom>
          <a:noFill/>
          <a:ln>
            <a:noFill/>
          </a:ln>
        </p:spPr>
      </p:pic>
      <p:pic>
        <p:nvPicPr>
          <p:cNvPr id="658" name="Google Shape;658;p17"/>
          <p:cNvPicPr preferRelativeResize="0"/>
          <p:nvPr/>
        </p:nvPicPr>
        <p:blipFill rotWithShape="1">
          <a:blip r:embed="rId3">
            <a:alphaModFix/>
          </a:blip>
          <a:srcRect b="0" l="0" r="0" t="0"/>
          <a:stretch/>
        </p:blipFill>
        <p:spPr>
          <a:xfrm>
            <a:off x="998537" y="1477962"/>
            <a:ext cx="360362" cy="506412"/>
          </a:xfrm>
          <a:prstGeom prst="rect">
            <a:avLst/>
          </a:prstGeom>
          <a:noFill/>
          <a:ln>
            <a:noFill/>
          </a:ln>
        </p:spPr>
      </p:pic>
      <p:pic>
        <p:nvPicPr>
          <p:cNvPr id="659" name="Google Shape;659;p17"/>
          <p:cNvPicPr preferRelativeResize="0"/>
          <p:nvPr/>
        </p:nvPicPr>
        <p:blipFill rotWithShape="1">
          <a:blip r:embed="rId4">
            <a:alphaModFix/>
          </a:blip>
          <a:srcRect b="0" l="0" r="0" t="0"/>
          <a:stretch/>
        </p:blipFill>
        <p:spPr>
          <a:xfrm>
            <a:off x="1039812" y="3159125"/>
            <a:ext cx="255587" cy="419100"/>
          </a:xfrm>
          <a:prstGeom prst="rect">
            <a:avLst/>
          </a:prstGeom>
          <a:noFill/>
          <a:ln>
            <a:noFill/>
          </a:ln>
        </p:spPr>
      </p:pic>
      <p:sp>
        <p:nvSpPr>
          <p:cNvPr id="660" name="Google Shape;660;p17"/>
          <p:cNvSpPr txBox="1"/>
          <p:nvPr/>
        </p:nvSpPr>
        <p:spPr>
          <a:xfrm>
            <a:off x="5287962" y="4953000"/>
            <a:ext cx="2522537" cy="457200"/>
          </a:xfrm>
          <a:prstGeom prst="rect">
            <a:avLst/>
          </a:prstGeom>
          <a:solidFill>
            <a:schemeClr val="lt1"/>
          </a:solidFill>
          <a:ln>
            <a:noFill/>
          </a:ln>
          <a:effectLst>
            <a:outerShdw blurRad="63500" dir="2700000" dist="35921">
              <a:schemeClr val="lt2"/>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Carta colectiva del Episcopado español sobre la guerra</a:t>
            </a:r>
            <a:endParaRPr/>
          </a:p>
        </p:txBody>
      </p:sp>
      <p:sp>
        <p:nvSpPr>
          <p:cNvPr id="661" name="Google Shape;661;p17"/>
          <p:cNvSpPr txBox="1"/>
          <p:nvPr/>
        </p:nvSpPr>
        <p:spPr>
          <a:xfrm>
            <a:off x="5281612" y="3879850"/>
            <a:ext cx="2236787" cy="274637"/>
          </a:xfrm>
          <a:prstGeom prst="rect">
            <a:avLst/>
          </a:prstGeom>
          <a:solidFill>
            <a:schemeClr val="lt1"/>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Discursos de Juan Negrín</a:t>
            </a:r>
            <a:endParaRPr/>
          </a:p>
        </p:txBody>
      </p:sp>
      <p:sp>
        <p:nvSpPr>
          <p:cNvPr id="662" name="Google Shape;662;p17"/>
          <p:cNvSpPr txBox="1"/>
          <p:nvPr/>
        </p:nvSpPr>
        <p:spPr>
          <a:xfrm>
            <a:off x="5286375" y="4418012"/>
            <a:ext cx="2887662" cy="274637"/>
          </a:xfrm>
          <a:prstGeom prst="rect">
            <a:avLst/>
          </a:prstGeom>
          <a:solidFill>
            <a:schemeClr val="lt1"/>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Unificación de FET y de las JONS</a:t>
            </a:r>
            <a:endParaRPr/>
          </a:p>
        </p:txBody>
      </p:sp>
      <p:pic>
        <p:nvPicPr>
          <p:cNvPr id="663" name="Google Shape;663;p17"/>
          <p:cNvPicPr preferRelativeResize="0"/>
          <p:nvPr/>
        </p:nvPicPr>
        <p:blipFill rotWithShape="1">
          <a:blip r:embed="rId4">
            <a:alphaModFix/>
          </a:blip>
          <a:srcRect b="0" l="0" r="0" t="0"/>
          <a:stretch/>
        </p:blipFill>
        <p:spPr>
          <a:xfrm>
            <a:off x="4989512" y="3740150"/>
            <a:ext cx="258762" cy="422275"/>
          </a:xfrm>
          <a:prstGeom prst="rect">
            <a:avLst/>
          </a:prstGeom>
          <a:noFill/>
          <a:ln>
            <a:noFill/>
          </a:ln>
        </p:spPr>
      </p:pic>
      <p:pic>
        <p:nvPicPr>
          <p:cNvPr id="664" name="Google Shape;664;p17"/>
          <p:cNvPicPr preferRelativeResize="0"/>
          <p:nvPr/>
        </p:nvPicPr>
        <p:blipFill rotWithShape="1">
          <a:blip r:embed="rId4">
            <a:alphaModFix/>
          </a:blip>
          <a:srcRect b="0" l="0" r="0" t="0"/>
          <a:stretch/>
        </p:blipFill>
        <p:spPr>
          <a:xfrm>
            <a:off x="4970462" y="4311650"/>
            <a:ext cx="258762" cy="422275"/>
          </a:xfrm>
          <a:prstGeom prst="rect">
            <a:avLst/>
          </a:prstGeom>
          <a:noFill/>
          <a:ln>
            <a:noFill/>
          </a:ln>
        </p:spPr>
      </p:pic>
      <p:pic>
        <p:nvPicPr>
          <p:cNvPr id="665" name="Google Shape;665;p17"/>
          <p:cNvPicPr preferRelativeResize="0"/>
          <p:nvPr/>
        </p:nvPicPr>
        <p:blipFill rotWithShape="1">
          <a:blip r:embed="rId4">
            <a:alphaModFix/>
          </a:blip>
          <a:srcRect b="0" l="0" r="0" t="0"/>
          <a:stretch/>
        </p:blipFill>
        <p:spPr>
          <a:xfrm>
            <a:off x="4972050" y="4913312"/>
            <a:ext cx="258762" cy="422275"/>
          </a:xfrm>
          <a:prstGeom prst="rect">
            <a:avLst/>
          </a:prstGeom>
          <a:noFill/>
          <a:ln>
            <a:noFill/>
          </a:ln>
        </p:spPr>
      </p:pic>
      <p:pic>
        <p:nvPicPr>
          <p:cNvPr id="666" name="Google Shape;666;p17"/>
          <p:cNvPicPr preferRelativeResize="0"/>
          <p:nvPr/>
        </p:nvPicPr>
        <p:blipFill rotWithShape="1">
          <a:blip r:embed="rId4">
            <a:alphaModFix/>
          </a:blip>
          <a:srcRect b="0" l="0" r="0" t="0"/>
          <a:stretch/>
        </p:blipFill>
        <p:spPr>
          <a:xfrm>
            <a:off x="1055687" y="2628900"/>
            <a:ext cx="255587" cy="419100"/>
          </a:xfrm>
          <a:prstGeom prst="rect">
            <a:avLst/>
          </a:prstGeom>
          <a:noFill/>
          <a:ln>
            <a:noFill/>
          </a:ln>
        </p:spPr>
      </p:pic>
      <p:pic>
        <p:nvPicPr>
          <p:cNvPr id="667" name="Google Shape;667;p17"/>
          <p:cNvPicPr preferRelativeResize="0"/>
          <p:nvPr/>
        </p:nvPicPr>
        <p:blipFill rotWithShape="1">
          <a:blip r:embed="rId4">
            <a:alphaModFix/>
          </a:blip>
          <a:srcRect b="0" l="0" r="0" t="0"/>
          <a:stretch/>
        </p:blipFill>
        <p:spPr>
          <a:xfrm>
            <a:off x="1068387" y="4756150"/>
            <a:ext cx="258762" cy="422275"/>
          </a:xfrm>
          <a:prstGeom prst="rect">
            <a:avLst/>
          </a:prstGeom>
          <a:noFill/>
          <a:ln>
            <a:noFill/>
          </a:ln>
        </p:spPr>
      </p:pic>
      <p:pic>
        <p:nvPicPr>
          <p:cNvPr id="668" name="Google Shape;668;p17"/>
          <p:cNvPicPr preferRelativeResize="0"/>
          <p:nvPr/>
        </p:nvPicPr>
        <p:blipFill rotWithShape="1">
          <a:blip r:embed="rId3">
            <a:alphaModFix/>
          </a:blip>
          <a:srcRect b="0" l="0" r="0" t="0"/>
          <a:stretch/>
        </p:blipFill>
        <p:spPr>
          <a:xfrm>
            <a:off x="4916487" y="1427162"/>
            <a:ext cx="360362" cy="506412"/>
          </a:xfrm>
          <a:prstGeom prst="rect">
            <a:avLst/>
          </a:prstGeom>
          <a:noFill/>
          <a:ln>
            <a:noFill/>
          </a:ln>
        </p:spPr>
      </p:pic>
      <p:pic>
        <p:nvPicPr>
          <p:cNvPr id="669" name="Google Shape;669;p17"/>
          <p:cNvPicPr preferRelativeResize="0"/>
          <p:nvPr/>
        </p:nvPicPr>
        <p:blipFill rotWithShape="1">
          <a:blip r:embed="rId3">
            <a:alphaModFix/>
          </a:blip>
          <a:srcRect b="0" l="0" r="0" t="0"/>
          <a:stretch/>
        </p:blipFill>
        <p:spPr>
          <a:xfrm>
            <a:off x="4618037" y="2684462"/>
            <a:ext cx="360362" cy="506412"/>
          </a:xfrm>
          <a:prstGeom prst="rect">
            <a:avLst/>
          </a:prstGeom>
          <a:noFill/>
          <a:ln>
            <a:noFill/>
          </a:ln>
        </p:spPr>
      </p:pic>
      <p:sp>
        <p:nvSpPr>
          <p:cNvPr id="670" name="Google Shape;670;p17"/>
          <p:cNvSpPr txBox="1"/>
          <p:nvPr/>
        </p:nvSpPr>
        <p:spPr>
          <a:xfrm>
            <a:off x="5283200" y="5668962"/>
            <a:ext cx="2154237" cy="274637"/>
          </a:xfrm>
          <a:prstGeom prst="rect">
            <a:avLst/>
          </a:prstGeom>
          <a:solidFill>
            <a:schemeClr val="lt1"/>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Carteles «nacionales»</a:t>
            </a:r>
            <a:endParaRPr/>
          </a:p>
        </p:txBody>
      </p:sp>
      <p:pic>
        <p:nvPicPr>
          <p:cNvPr id="671" name="Google Shape;671;p17"/>
          <p:cNvPicPr preferRelativeResize="0"/>
          <p:nvPr/>
        </p:nvPicPr>
        <p:blipFill rotWithShape="1">
          <a:blip r:embed="rId3">
            <a:alphaModFix/>
          </a:blip>
          <a:srcRect b="0" l="0" r="0" t="0"/>
          <a:stretch/>
        </p:blipFill>
        <p:spPr>
          <a:xfrm>
            <a:off x="4918075" y="5643562"/>
            <a:ext cx="360362" cy="506412"/>
          </a:xfrm>
          <a:prstGeom prst="rect">
            <a:avLst/>
          </a:prstGeom>
          <a:noFill/>
          <a:ln>
            <a:noFill/>
          </a:ln>
        </p:spPr>
      </p:pic>
      <p:sp>
        <p:nvSpPr>
          <p:cNvPr id="672" name="Google Shape;672;p17"/>
          <p:cNvSpPr txBox="1"/>
          <p:nvPr/>
        </p:nvSpPr>
        <p:spPr>
          <a:xfrm>
            <a:off x="5281612" y="3209925"/>
            <a:ext cx="2154237" cy="457200"/>
          </a:xfrm>
          <a:prstGeom prst="rect">
            <a:avLst/>
          </a:prstGeom>
          <a:solidFill>
            <a:schemeClr val="lt1"/>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Cartel propagandístico del gobierno republicano</a:t>
            </a:r>
            <a:endParaRPr/>
          </a:p>
        </p:txBody>
      </p:sp>
      <p:pic>
        <p:nvPicPr>
          <p:cNvPr id="673" name="Google Shape;673;p17"/>
          <p:cNvPicPr preferRelativeResize="0"/>
          <p:nvPr/>
        </p:nvPicPr>
        <p:blipFill rotWithShape="1">
          <a:blip r:embed="rId3">
            <a:alphaModFix/>
          </a:blip>
          <a:srcRect b="0" l="0" r="0" t="0"/>
          <a:stretch/>
        </p:blipFill>
        <p:spPr>
          <a:xfrm>
            <a:off x="4916487" y="3184525"/>
            <a:ext cx="360362" cy="506412"/>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678" name="Shape 678"/>
        <p:cNvGrpSpPr/>
        <p:nvPr/>
      </p:nvGrpSpPr>
      <p:grpSpPr>
        <a:xfrm>
          <a:off x="0" y="0"/>
          <a:ext cx="0" cy="0"/>
          <a:chOff x="0" y="0"/>
          <a:chExt cx="0" cy="0"/>
        </a:xfrm>
      </p:grpSpPr>
      <p:sp>
        <p:nvSpPr>
          <p:cNvPr id="679" name="Google Shape;679;p18"/>
          <p:cNvSpPr txBox="1"/>
          <p:nvPr/>
        </p:nvSpPr>
        <p:spPr>
          <a:xfrm>
            <a:off x="611187" y="901700"/>
            <a:ext cx="4608512"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Internet</a:t>
            </a:r>
            <a:endParaRPr/>
          </a:p>
        </p:txBody>
      </p:sp>
      <p:cxnSp>
        <p:nvCxnSpPr>
          <p:cNvPr id="680" name="Google Shape;680;p18"/>
          <p:cNvCxnSpPr/>
          <p:nvPr/>
        </p:nvCxnSpPr>
        <p:spPr>
          <a:xfrm>
            <a:off x="142875" y="1268412"/>
            <a:ext cx="8893175" cy="0"/>
          </a:xfrm>
          <a:prstGeom prst="straightConnector1">
            <a:avLst/>
          </a:prstGeom>
          <a:noFill/>
          <a:ln cap="flat" cmpd="sng" w="9525">
            <a:solidFill>
              <a:srgbClr val="B4007C"/>
            </a:solidFill>
            <a:prstDash val="solid"/>
            <a:miter lim="800000"/>
            <a:headEnd len="med" w="med" type="none"/>
            <a:tailEnd len="med" w="med" type="none"/>
          </a:ln>
        </p:spPr>
      </p:cxnSp>
      <p:pic>
        <p:nvPicPr>
          <p:cNvPr id="681" name="Google Shape;681;p18"/>
          <p:cNvPicPr preferRelativeResize="0"/>
          <p:nvPr/>
        </p:nvPicPr>
        <p:blipFill rotWithShape="1">
          <a:blip r:embed="rId3">
            <a:alphaModFix/>
          </a:blip>
          <a:srcRect b="0" l="0" r="0" t="0"/>
          <a:stretch/>
        </p:blipFill>
        <p:spPr>
          <a:xfrm>
            <a:off x="3175" y="765175"/>
            <a:ext cx="681037" cy="719137"/>
          </a:xfrm>
          <a:prstGeom prst="rect">
            <a:avLst/>
          </a:prstGeom>
          <a:noFill/>
          <a:ln>
            <a:noFill/>
          </a:ln>
        </p:spPr>
      </p:pic>
      <p:sp>
        <p:nvSpPr>
          <p:cNvPr id="682" name="Google Shape;682;p18"/>
          <p:cNvSpPr txBox="1"/>
          <p:nvPr/>
        </p:nvSpPr>
        <p:spPr>
          <a:xfrm>
            <a:off x="5273675" y="3627437"/>
            <a:ext cx="3082925" cy="1131887"/>
          </a:xfrm>
          <a:prstGeom prst="rect">
            <a:avLst/>
          </a:prstGeom>
          <a:solidFill>
            <a:schemeClr val="lt1"/>
          </a:solidFill>
          <a:ln cap="flat" cmpd="sng" w="9525">
            <a:solidFill>
              <a:srgbClr val="B4007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 </a:t>
            </a:r>
            <a:endParaRPr b="1" i="1"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200" u="none">
              <a:solidFill>
                <a:schemeClr val="dk1"/>
              </a:solidFill>
              <a:latin typeface="Arial"/>
              <a:ea typeface="Arial"/>
              <a:cs typeface="Arial"/>
              <a:sym typeface="Arial"/>
            </a:endParaRPr>
          </a:p>
        </p:txBody>
      </p:sp>
      <p:pic>
        <p:nvPicPr>
          <p:cNvPr id="683" name="Google Shape;683;p18"/>
          <p:cNvPicPr preferRelativeResize="0"/>
          <p:nvPr/>
        </p:nvPicPr>
        <p:blipFill rotWithShape="1">
          <a:blip r:embed="rId4">
            <a:alphaModFix/>
          </a:blip>
          <a:srcRect b="0" l="0" r="0" t="0"/>
          <a:stretch/>
        </p:blipFill>
        <p:spPr>
          <a:xfrm>
            <a:off x="7065962" y="4117975"/>
            <a:ext cx="1562100" cy="382587"/>
          </a:xfrm>
          <a:prstGeom prst="rect">
            <a:avLst/>
          </a:prstGeom>
          <a:noFill/>
          <a:ln>
            <a:noFill/>
          </a:ln>
        </p:spPr>
      </p:pic>
      <p:sp>
        <p:nvSpPr>
          <p:cNvPr id="684" name="Google Shape;684;p18"/>
          <p:cNvSpPr txBox="1"/>
          <p:nvPr/>
        </p:nvSpPr>
        <p:spPr>
          <a:xfrm>
            <a:off x="5273675" y="4162425"/>
            <a:ext cx="1744662" cy="290512"/>
          </a:xfrm>
          <a:prstGeom prst="rect">
            <a:avLst/>
          </a:prstGeom>
          <a:noFill/>
          <a:ln>
            <a:noFill/>
          </a:ln>
          <a:effectLst>
            <a:outerShdw blurRad="63500" dir="2700000" dist="17960">
              <a:srgbClr val="808080"/>
            </a:outerShdw>
          </a:effectLst>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300"/>
              <a:buFont typeface="Arial"/>
              <a:buNone/>
            </a:pPr>
            <a:r>
              <a:rPr b="0" i="0" lang="en-US" sz="1300" u="none">
                <a:solidFill>
                  <a:schemeClr val="dk1"/>
                </a:solidFill>
                <a:latin typeface="Arial"/>
                <a:ea typeface="Arial"/>
                <a:cs typeface="Arial"/>
                <a:sym typeface="Arial"/>
              </a:rPr>
              <a:t>La guerra civil</a:t>
            </a:r>
            <a:endParaRPr/>
          </a:p>
        </p:txBody>
      </p:sp>
      <p:sp>
        <p:nvSpPr>
          <p:cNvPr id="685" name="Google Shape;685;p18"/>
          <p:cNvSpPr txBox="1"/>
          <p:nvPr/>
        </p:nvSpPr>
        <p:spPr>
          <a:xfrm>
            <a:off x="5319712" y="1441450"/>
            <a:ext cx="3070225" cy="1795462"/>
          </a:xfrm>
          <a:prstGeom prst="rect">
            <a:avLst/>
          </a:prstGeom>
          <a:solidFill>
            <a:schemeClr val="lt1"/>
          </a:solidFill>
          <a:ln cap="flat" cmpd="sng" w="9525">
            <a:solidFill>
              <a:srgbClr val="B4007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 </a:t>
            </a:r>
            <a:endParaRPr b="1" i="1"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200" u="none">
              <a:solidFill>
                <a:schemeClr val="dk1"/>
              </a:solidFill>
              <a:latin typeface="Arial"/>
              <a:ea typeface="Arial"/>
              <a:cs typeface="Arial"/>
              <a:sym typeface="Arial"/>
            </a:endParaRPr>
          </a:p>
        </p:txBody>
      </p:sp>
      <p:pic>
        <p:nvPicPr>
          <p:cNvPr id="686" name="Google Shape;686;p18"/>
          <p:cNvPicPr preferRelativeResize="0"/>
          <p:nvPr/>
        </p:nvPicPr>
        <p:blipFill rotWithShape="1">
          <a:blip r:embed="rId5">
            <a:alphaModFix/>
          </a:blip>
          <a:srcRect b="71830" l="1936" r="73063" t="16861"/>
          <a:stretch/>
        </p:blipFill>
        <p:spPr>
          <a:xfrm>
            <a:off x="5411787" y="1606550"/>
            <a:ext cx="2784475" cy="944562"/>
          </a:xfrm>
          <a:prstGeom prst="rect">
            <a:avLst/>
          </a:prstGeom>
          <a:noFill/>
          <a:ln>
            <a:noFill/>
          </a:ln>
          <a:effectLst>
            <a:outerShdw blurRad="63500" dir="2700000" dist="35921">
              <a:srgbClr val="808080"/>
            </a:outerShdw>
          </a:effectLst>
        </p:spPr>
      </p:pic>
      <p:sp>
        <p:nvSpPr>
          <p:cNvPr id="687" name="Google Shape;687;p18"/>
          <p:cNvSpPr txBox="1"/>
          <p:nvPr/>
        </p:nvSpPr>
        <p:spPr>
          <a:xfrm>
            <a:off x="5521325" y="2727325"/>
            <a:ext cx="1435100" cy="290512"/>
          </a:xfrm>
          <a:prstGeom prst="rect">
            <a:avLst/>
          </a:prstGeom>
          <a:noFill/>
          <a:ln>
            <a:noFill/>
          </a:ln>
          <a:effectLst>
            <a:outerShdw blurRad="63500" dir="2700000" dist="17960">
              <a:srgbClr val="808080"/>
            </a:outerShdw>
          </a:effectLst>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300"/>
              <a:buFont typeface="Arial"/>
              <a:buNone/>
            </a:pPr>
            <a:r>
              <a:rPr b="0" i="0" lang="en-US" sz="1300" u="none">
                <a:solidFill>
                  <a:schemeClr val="dk1"/>
                </a:solidFill>
                <a:latin typeface="Arial"/>
                <a:ea typeface="Arial"/>
                <a:cs typeface="Arial"/>
                <a:sym typeface="Arial"/>
              </a:rPr>
              <a:t>La guerra civil</a:t>
            </a:r>
            <a:endParaRPr/>
          </a:p>
        </p:txBody>
      </p:sp>
      <p:pic>
        <p:nvPicPr>
          <p:cNvPr id="688" name="Google Shape;688;p18"/>
          <p:cNvPicPr preferRelativeResize="0"/>
          <p:nvPr/>
        </p:nvPicPr>
        <p:blipFill rotWithShape="1">
          <a:blip r:embed="rId4">
            <a:alphaModFix/>
          </a:blip>
          <a:srcRect b="0" l="0" r="0" t="0"/>
          <a:stretch/>
        </p:blipFill>
        <p:spPr>
          <a:xfrm>
            <a:off x="6986587" y="2679700"/>
            <a:ext cx="1562100" cy="382587"/>
          </a:xfrm>
          <a:prstGeom prst="rect">
            <a:avLst/>
          </a:prstGeom>
          <a:noFill/>
          <a:ln>
            <a:noFill/>
          </a:ln>
        </p:spPr>
      </p:pic>
      <p:sp>
        <p:nvSpPr>
          <p:cNvPr id="689" name="Google Shape;689;p18"/>
          <p:cNvSpPr txBox="1"/>
          <p:nvPr/>
        </p:nvSpPr>
        <p:spPr>
          <a:xfrm>
            <a:off x="311150" y="3794125"/>
            <a:ext cx="4194175" cy="2079625"/>
          </a:xfrm>
          <a:prstGeom prst="rect">
            <a:avLst/>
          </a:prstGeom>
          <a:solidFill>
            <a:schemeClr val="lt1"/>
          </a:solidFill>
          <a:ln cap="flat" cmpd="sng" w="9525">
            <a:solidFill>
              <a:srgbClr val="B4007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 </a:t>
            </a:r>
            <a:endParaRPr b="1" i="1"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200" u="none">
              <a:solidFill>
                <a:schemeClr val="dk1"/>
              </a:solidFill>
              <a:latin typeface="Arial"/>
              <a:ea typeface="Arial"/>
              <a:cs typeface="Arial"/>
              <a:sym typeface="Arial"/>
            </a:endParaRPr>
          </a:p>
        </p:txBody>
      </p:sp>
      <p:sp>
        <p:nvSpPr>
          <p:cNvPr id="690" name="Google Shape;690;p18"/>
          <p:cNvSpPr txBox="1"/>
          <p:nvPr/>
        </p:nvSpPr>
        <p:spPr>
          <a:xfrm>
            <a:off x="292100" y="1585912"/>
            <a:ext cx="4427537" cy="1957387"/>
          </a:xfrm>
          <a:prstGeom prst="rect">
            <a:avLst/>
          </a:prstGeom>
          <a:solidFill>
            <a:schemeClr val="lt1"/>
          </a:solidFill>
          <a:ln cap="flat" cmpd="sng" w="9525">
            <a:solidFill>
              <a:srgbClr val="B4007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 </a:t>
            </a:r>
            <a:endParaRPr b="1" i="1"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200" u="none">
              <a:solidFill>
                <a:schemeClr val="dk1"/>
              </a:solidFill>
              <a:latin typeface="Arial"/>
              <a:ea typeface="Arial"/>
              <a:cs typeface="Arial"/>
              <a:sym typeface="Arial"/>
            </a:endParaRPr>
          </a:p>
        </p:txBody>
      </p:sp>
      <p:pic>
        <p:nvPicPr>
          <p:cNvPr id="691" name="Google Shape;691;p18"/>
          <p:cNvPicPr preferRelativeResize="0"/>
          <p:nvPr/>
        </p:nvPicPr>
        <p:blipFill rotWithShape="1">
          <a:blip r:embed="rId6">
            <a:alphaModFix/>
          </a:blip>
          <a:srcRect b="75454" l="11474" r="58479" t="13432"/>
          <a:stretch/>
        </p:blipFill>
        <p:spPr>
          <a:xfrm>
            <a:off x="404812" y="1622425"/>
            <a:ext cx="2436812" cy="676275"/>
          </a:xfrm>
          <a:prstGeom prst="rect">
            <a:avLst/>
          </a:prstGeom>
          <a:noFill/>
          <a:ln>
            <a:noFill/>
          </a:ln>
        </p:spPr>
      </p:pic>
      <p:pic>
        <p:nvPicPr>
          <p:cNvPr id="692" name="Google Shape;692;p18"/>
          <p:cNvPicPr preferRelativeResize="0"/>
          <p:nvPr/>
        </p:nvPicPr>
        <p:blipFill rotWithShape="1">
          <a:blip r:embed="rId4">
            <a:alphaModFix/>
          </a:blip>
          <a:srcRect b="0" l="0" r="0" t="0"/>
          <a:stretch/>
        </p:blipFill>
        <p:spPr>
          <a:xfrm>
            <a:off x="3519487" y="3014662"/>
            <a:ext cx="1562100" cy="382587"/>
          </a:xfrm>
          <a:prstGeom prst="rect">
            <a:avLst/>
          </a:prstGeom>
          <a:noFill/>
          <a:ln>
            <a:noFill/>
          </a:ln>
        </p:spPr>
      </p:pic>
      <p:pic>
        <p:nvPicPr>
          <p:cNvPr id="693" name="Google Shape;693;p18"/>
          <p:cNvPicPr preferRelativeResize="0"/>
          <p:nvPr/>
        </p:nvPicPr>
        <p:blipFill rotWithShape="1">
          <a:blip r:embed="rId4">
            <a:alphaModFix/>
          </a:blip>
          <a:srcRect b="0" l="0" r="0" t="0"/>
          <a:stretch/>
        </p:blipFill>
        <p:spPr>
          <a:xfrm>
            <a:off x="3508375" y="2563812"/>
            <a:ext cx="1562100" cy="382587"/>
          </a:xfrm>
          <a:prstGeom prst="rect">
            <a:avLst/>
          </a:prstGeom>
          <a:noFill/>
          <a:ln>
            <a:noFill/>
          </a:ln>
        </p:spPr>
      </p:pic>
      <p:sp>
        <p:nvSpPr>
          <p:cNvPr id="694" name="Google Shape;694;p18"/>
          <p:cNvSpPr txBox="1"/>
          <p:nvPr/>
        </p:nvSpPr>
        <p:spPr>
          <a:xfrm>
            <a:off x="492125" y="2593975"/>
            <a:ext cx="2962275" cy="290512"/>
          </a:xfrm>
          <a:prstGeom prst="rect">
            <a:avLst/>
          </a:prstGeom>
          <a:noFill/>
          <a:ln>
            <a:noFill/>
          </a:ln>
          <a:effectLst>
            <a:outerShdw blurRad="63500" dir="2700000" dist="17960">
              <a:srgbClr val="808080"/>
            </a:outerShdw>
          </a:effectLst>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300"/>
              <a:buFont typeface="Arial"/>
              <a:buNone/>
            </a:pPr>
            <a:r>
              <a:rPr b="0" i="0" lang="en-US" sz="1300" u="none">
                <a:solidFill>
                  <a:schemeClr val="dk1"/>
                </a:solidFill>
                <a:latin typeface="Arial"/>
                <a:ea typeface="Arial"/>
                <a:cs typeface="Arial"/>
                <a:sym typeface="Arial"/>
              </a:rPr>
              <a:t>La guerra civil</a:t>
            </a:r>
            <a:endParaRPr/>
          </a:p>
        </p:txBody>
      </p:sp>
      <p:pic>
        <p:nvPicPr>
          <p:cNvPr id="695" name="Google Shape;695;p18"/>
          <p:cNvPicPr preferRelativeResize="0"/>
          <p:nvPr/>
        </p:nvPicPr>
        <p:blipFill rotWithShape="1">
          <a:blip r:embed="rId4">
            <a:alphaModFix/>
          </a:blip>
          <a:srcRect b="0" l="0" r="0" t="0"/>
          <a:stretch/>
        </p:blipFill>
        <p:spPr>
          <a:xfrm>
            <a:off x="3149600" y="4902200"/>
            <a:ext cx="1562100" cy="382587"/>
          </a:xfrm>
          <a:prstGeom prst="rect">
            <a:avLst/>
          </a:prstGeom>
          <a:noFill/>
          <a:ln>
            <a:noFill/>
          </a:ln>
        </p:spPr>
      </p:pic>
      <p:sp>
        <p:nvSpPr>
          <p:cNvPr id="696" name="Google Shape;696;p18"/>
          <p:cNvSpPr txBox="1"/>
          <p:nvPr/>
        </p:nvSpPr>
        <p:spPr>
          <a:xfrm>
            <a:off x="884237" y="4929187"/>
            <a:ext cx="2259012" cy="290512"/>
          </a:xfrm>
          <a:prstGeom prst="rect">
            <a:avLst/>
          </a:prstGeom>
          <a:noFill/>
          <a:ln>
            <a:noFill/>
          </a:ln>
          <a:effectLst>
            <a:outerShdw blurRad="63500" dir="2700000" dist="17960">
              <a:srgbClr val="808080"/>
            </a:outerShdw>
          </a:effectLst>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300"/>
              <a:buFont typeface="Arial"/>
              <a:buNone/>
            </a:pPr>
            <a:r>
              <a:rPr b="0" i="0" lang="en-US" sz="1300" u="none">
                <a:solidFill>
                  <a:schemeClr val="dk1"/>
                </a:solidFill>
                <a:latin typeface="Arial"/>
                <a:ea typeface="Arial"/>
                <a:cs typeface="Arial"/>
                <a:sym typeface="Arial"/>
              </a:rPr>
              <a:t>La guerra civil (1931-1936)</a:t>
            </a:r>
            <a:endParaRPr/>
          </a:p>
        </p:txBody>
      </p:sp>
      <p:pic>
        <p:nvPicPr>
          <p:cNvPr id="697" name="Google Shape;697;p18"/>
          <p:cNvPicPr preferRelativeResize="0"/>
          <p:nvPr/>
        </p:nvPicPr>
        <p:blipFill rotWithShape="1">
          <a:blip r:embed="rId7">
            <a:alphaModFix/>
          </a:blip>
          <a:srcRect b="74456" l="10969" r="66015" t="13563"/>
          <a:stretch/>
        </p:blipFill>
        <p:spPr>
          <a:xfrm>
            <a:off x="373062" y="3917950"/>
            <a:ext cx="2024062" cy="788987"/>
          </a:xfrm>
          <a:prstGeom prst="rect">
            <a:avLst/>
          </a:prstGeom>
          <a:noFill/>
          <a:ln>
            <a:noFill/>
          </a:ln>
        </p:spPr>
      </p:pic>
      <p:sp>
        <p:nvSpPr>
          <p:cNvPr id="698" name="Google Shape;698;p18"/>
          <p:cNvSpPr txBox="1"/>
          <p:nvPr/>
        </p:nvSpPr>
        <p:spPr>
          <a:xfrm>
            <a:off x="995362" y="3043237"/>
            <a:ext cx="2460625" cy="488950"/>
          </a:xfrm>
          <a:prstGeom prst="rect">
            <a:avLst/>
          </a:prstGeom>
          <a:noFill/>
          <a:ln>
            <a:noFill/>
          </a:ln>
          <a:effectLst>
            <a:outerShdw blurRad="63500" dir="2700000" dist="17960">
              <a:srgbClr val="808080"/>
            </a:outerShdw>
          </a:effectLst>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300"/>
              <a:buFont typeface="Arial"/>
              <a:buNone/>
            </a:pPr>
            <a:r>
              <a:rPr b="0" i="0" lang="en-US" sz="1300" u="none">
                <a:solidFill>
                  <a:schemeClr val="dk1"/>
                </a:solidFill>
                <a:latin typeface="Arial"/>
                <a:ea typeface="Arial"/>
                <a:cs typeface="Arial"/>
                <a:sym typeface="Arial"/>
              </a:rPr>
              <a:t>Vídeos (política, economía, sociedad…)</a:t>
            </a:r>
            <a:endParaRPr/>
          </a:p>
        </p:txBody>
      </p:sp>
      <p:pic>
        <p:nvPicPr>
          <p:cNvPr id="699" name="Google Shape;699;p18"/>
          <p:cNvPicPr preferRelativeResize="0"/>
          <p:nvPr/>
        </p:nvPicPr>
        <p:blipFill rotWithShape="1">
          <a:blip r:embed="rId8">
            <a:alphaModFix amt="38999"/>
          </a:blip>
          <a:srcRect b="65165" l="0" r="53437" t="17500"/>
          <a:stretch/>
        </p:blipFill>
        <p:spPr>
          <a:xfrm>
            <a:off x="5461000" y="3381375"/>
            <a:ext cx="2212975" cy="515937"/>
          </a:xfrm>
          <a:prstGeom prst="rect">
            <a:avLst/>
          </a:prstGeom>
          <a:noFill/>
          <a:ln>
            <a:noFill/>
          </a:ln>
        </p:spPr>
      </p:pic>
      <p:pic>
        <p:nvPicPr>
          <p:cNvPr id="700" name="Google Shape;700;p18"/>
          <p:cNvPicPr preferRelativeResize="0"/>
          <p:nvPr/>
        </p:nvPicPr>
        <p:blipFill rotWithShape="1">
          <a:blip r:embed="rId4">
            <a:alphaModFix/>
          </a:blip>
          <a:srcRect b="0" l="0" r="0" t="0"/>
          <a:stretch/>
        </p:blipFill>
        <p:spPr>
          <a:xfrm>
            <a:off x="3175000" y="5324475"/>
            <a:ext cx="1562100" cy="382587"/>
          </a:xfrm>
          <a:prstGeom prst="rect">
            <a:avLst/>
          </a:prstGeom>
          <a:noFill/>
          <a:ln>
            <a:noFill/>
          </a:ln>
        </p:spPr>
      </p:pic>
      <p:sp>
        <p:nvSpPr>
          <p:cNvPr id="701" name="Google Shape;701;p18"/>
          <p:cNvSpPr txBox="1"/>
          <p:nvPr/>
        </p:nvSpPr>
        <p:spPr>
          <a:xfrm>
            <a:off x="1954212" y="5351462"/>
            <a:ext cx="1366837" cy="290512"/>
          </a:xfrm>
          <a:prstGeom prst="rect">
            <a:avLst/>
          </a:prstGeom>
          <a:noFill/>
          <a:ln>
            <a:noFill/>
          </a:ln>
          <a:effectLst>
            <a:outerShdw blurRad="63500" dir="2700000" dist="17960">
              <a:srgbClr val="808080"/>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300"/>
              <a:buFont typeface="Arial"/>
              <a:buNone/>
            </a:pPr>
            <a:r>
              <a:rPr b="0" i="0" lang="en-US" sz="1300" u="none">
                <a:solidFill>
                  <a:schemeClr val="dk1"/>
                </a:solidFill>
                <a:latin typeface="Arial"/>
                <a:ea typeface="Arial"/>
                <a:cs typeface="Arial"/>
                <a:sym typeface="Arial"/>
              </a:rPr>
              <a:t>Textos</a:t>
            </a:r>
            <a:endParaRPr/>
          </a:p>
        </p:txBody>
      </p:sp>
      <p:sp>
        <p:nvSpPr>
          <p:cNvPr id="702" name="Google Shape;702;p18"/>
          <p:cNvSpPr txBox="1"/>
          <p:nvPr/>
        </p:nvSpPr>
        <p:spPr>
          <a:xfrm>
            <a:off x="4883150" y="4918075"/>
            <a:ext cx="3849687" cy="1231900"/>
          </a:xfrm>
          <a:prstGeom prst="rect">
            <a:avLst/>
          </a:prstGeom>
          <a:solidFill>
            <a:schemeClr val="lt1"/>
          </a:solidFill>
          <a:ln cap="flat" cmpd="sng" w="9525">
            <a:solidFill>
              <a:srgbClr val="B4007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 </a:t>
            </a:r>
            <a:endParaRPr b="1" i="1"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200" u="none">
              <a:solidFill>
                <a:schemeClr val="dk1"/>
              </a:solidFill>
              <a:latin typeface="Arial"/>
              <a:ea typeface="Arial"/>
              <a:cs typeface="Arial"/>
              <a:sym typeface="Arial"/>
            </a:endParaRPr>
          </a:p>
        </p:txBody>
      </p:sp>
      <p:pic>
        <p:nvPicPr>
          <p:cNvPr id="703" name="Google Shape;703;p18"/>
          <p:cNvPicPr preferRelativeResize="0"/>
          <p:nvPr/>
        </p:nvPicPr>
        <p:blipFill rotWithShape="1">
          <a:blip r:embed="rId9">
            <a:alphaModFix amt="38999"/>
          </a:blip>
          <a:srcRect b="63125" l="0" r="88099" t="17416"/>
          <a:stretch/>
        </p:blipFill>
        <p:spPr>
          <a:xfrm>
            <a:off x="5018087" y="4992687"/>
            <a:ext cx="1016000" cy="1038225"/>
          </a:xfrm>
          <a:prstGeom prst="rect">
            <a:avLst/>
          </a:prstGeom>
          <a:noFill/>
          <a:ln>
            <a:noFill/>
          </a:ln>
        </p:spPr>
      </p:pic>
      <p:pic>
        <p:nvPicPr>
          <p:cNvPr id="704" name="Google Shape;704;p18"/>
          <p:cNvPicPr preferRelativeResize="0"/>
          <p:nvPr/>
        </p:nvPicPr>
        <p:blipFill rotWithShape="1">
          <a:blip r:embed="rId4">
            <a:alphaModFix/>
          </a:blip>
          <a:srcRect b="0" l="0" r="0" t="0"/>
          <a:stretch/>
        </p:blipFill>
        <p:spPr>
          <a:xfrm>
            <a:off x="7273925" y="5089525"/>
            <a:ext cx="1562100" cy="382587"/>
          </a:xfrm>
          <a:prstGeom prst="rect">
            <a:avLst/>
          </a:prstGeom>
          <a:noFill/>
          <a:ln>
            <a:noFill/>
          </a:ln>
        </p:spPr>
      </p:pic>
      <p:sp>
        <p:nvSpPr>
          <p:cNvPr id="705" name="Google Shape;705;p18"/>
          <p:cNvSpPr txBox="1"/>
          <p:nvPr/>
        </p:nvSpPr>
        <p:spPr>
          <a:xfrm>
            <a:off x="5767387" y="5106987"/>
            <a:ext cx="1509712" cy="290512"/>
          </a:xfrm>
          <a:prstGeom prst="rect">
            <a:avLst/>
          </a:prstGeom>
          <a:noFill/>
          <a:ln>
            <a:noFill/>
          </a:ln>
          <a:effectLst>
            <a:outerShdw blurRad="63500" dir="2700000" dist="17960">
              <a:srgbClr val="808080"/>
            </a:outerShdw>
          </a:effectLst>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300"/>
              <a:buFont typeface="Arial"/>
              <a:buNone/>
            </a:pPr>
            <a:r>
              <a:rPr b="0" i="0" lang="en-US" sz="1300" u="none">
                <a:solidFill>
                  <a:schemeClr val="dk1"/>
                </a:solidFill>
                <a:latin typeface="Arial"/>
                <a:ea typeface="Arial"/>
                <a:cs typeface="Arial"/>
                <a:sym typeface="Arial"/>
              </a:rPr>
              <a:t>La guerra civil</a:t>
            </a:r>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710" name="Shape 710"/>
        <p:cNvGrpSpPr/>
        <p:nvPr/>
      </p:nvGrpSpPr>
      <p:grpSpPr>
        <a:xfrm>
          <a:off x="0" y="0"/>
          <a:ext cx="0" cy="0"/>
          <a:chOff x="0" y="0"/>
          <a:chExt cx="0" cy="0"/>
        </a:xfrm>
      </p:grpSpPr>
      <p:sp>
        <p:nvSpPr>
          <p:cNvPr id="711" name="Google Shape;711;p19"/>
          <p:cNvSpPr txBox="1"/>
          <p:nvPr/>
        </p:nvSpPr>
        <p:spPr>
          <a:xfrm>
            <a:off x="611187" y="901700"/>
            <a:ext cx="4608512"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Internet</a:t>
            </a:r>
            <a:endParaRPr/>
          </a:p>
        </p:txBody>
      </p:sp>
      <p:cxnSp>
        <p:nvCxnSpPr>
          <p:cNvPr id="712" name="Google Shape;712;p19"/>
          <p:cNvCxnSpPr/>
          <p:nvPr/>
        </p:nvCxnSpPr>
        <p:spPr>
          <a:xfrm>
            <a:off x="142875" y="1268412"/>
            <a:ext cx="8893175" cy="0"/>
          </a:xfrm>
          <a:prstGeom prst="straightConnector1">
            <a:avLst/>
          </a:prstGeom>
          <a:noFill/>
          <a:ln cap="flat" cmpd="sng" w="9525">
            <a:solidFill>
              <a:srgbClr val="B4007C"/>
            </a:solidFill>
            <a:prstDash val="solid"/>
            <a:miter lim="800000"/>
            <a:headEnd len="med" w="med" type="none"/>
            <a:tailEnd len="med" w="med" type="none"/>
          </a:ln>
        </p:spPr>
      </p:cxnSp>
      <p:pic>
        <p:nvPicPr>
          <p:cNvPr id="713" name="Google Shape;713;p19"/>
          <p:cNvPicPr preferRelativeResize="0"/>
          <p:nvPr/>
        </p:nvPicPr>
        <p:blipFill rotWithShape="1">
          <a:blip r:embed="rId3">
            <a:alphaModFix/>
          </a:blip>
          <a:srcRect b="0" l="0" r="0" t="0"/>
          <a:stretch/>
        </p:blipFill>
        <p:spPr>
          <a:xfrm>
            <a:off x="3175" y="765175"/>
            <a:ext cx="681037" cy="719137"/>
          </a:xfrm>
          <a:prstGeom prst="rect">
            <a:avLst/>
          </a:prstGeom>
          <a:noFill/>
          <a:ln>
            <a:noFill/>
          </a:ln>
        </p:spPr>
      </p:pic>
      <p:grpSp>
        <p:nvGrpSpPr>
          <p:cNvPr id="714" name="Google Shape;714;p19"/>
          <p:cNvGrpSpPr/>
          <p:nvPr/>
        </p:nvGrpSpPr>
        <p:grpSpPr>
          <a:xfrm>
            <a:off x="8205787" y="5981700"/>
            <a:ext cx="650875" cy="269875"/>
            <a:chOff x="1247" y="30"/>
            <a:chExt cx="680" cy="227"/>
          </a:xfrm>
        </p:grpSpPr>
        <p:sp>
          <p:nvSpPr>
            <p:cNvPr id="715" name="Google Shape;715;p19"/>
            <p:cNvSpPr/>
            <p:nvPr/>
          </p:nvSpPr>
          <p:spPr>
            <a:xfrm>
              <a:off x="1247" y="30"/>
              <a:ext cx="680" cy="227"/>
            </a:xfrm>
            <a:prstGeom prst="roundRect">
              <a:avLst>
                <a:gd fmla="val 16667" name="adj"/>
              </a:avLst>
            </a:prstGeom>
            <a:solidFill>
              <a:schemeClr val="lt1"/>
            </a:solidFill>
            <a:ln cap="flat" cmpd="sng" w="9525">
              <a:solidFill>
                <a:srgbClr val="B4007C"/>
              </a:solidFill>
              <a:prstDash val="solid"/>
              <a:miter lim="800000"/>
              <a:headEnd len="sm" w="sm" type="none"/>
              <a:tailEnd len="sm" w="sm" type="none"/>
            </a:ln>
          </p:spPr>
          <p:txBody>
            <a:bodyPr anchorCtr="0" anchor="ctr" bIns="45700" lIns="91425" spcFirstLastPara="1" rIns="54000" wrap="square" tIns="45700">
              <a:noAutofit/>
            </a:bodyPr>
            <a:lstStyle/>
            <a:p>
              <a:pPr indent="0" lvl="0" marL="0" marR="0" rtl="0" algn="r">
                <a:lnSpc>
                  <a:spcPct val="100000"/>
                </a:lnSpc>
                <a:spcBef>
                  <a:spcPts val="0"/>
                </a:spcBef>
                <a:spcAft>
                  <a:spcPts val="0"/>
                </a:spcAft>
                <a:buClr>
                  <a:srgbClr val="B4007C"/>
                </a:buClr>
                <a:buSzPts val="1000"/>
                <a:buFont typeface="Arial"/>
                <a:buNone/>
              </a:pPr>
              <a:r>
                <a:rPr b="1" i="0" lang="en-US" sz="1000" u="none">
                  <a:solidFill>
                    <a:srgbClr val="B4007C"/>
                  </a:solidFill>
                  <a:latin typeface="Arial"/>
                  <a:ea typeface="Arial"/>
                  <a:cs typeface="Arial"/>
                  <a:sym typeface="Arial"/>
                </a:rPr>
                <a:t>Seguir</a:t>
              </a:r>
              <a:endParaRPr/>
            </a:p>
          </p:txBody>
        </p:sp>
        <p:sp>
          <p:nvSpPr>
            <p:cNvPr id="716" name="Google Shape;716;p19"/>
            <p:cNvSpPr/>
            <p:nvPr/>
          </p:nvSpPr>
          <p:spPr>
            <a:xfrm>
              <a:off x="1247" y="73"/>
              <a:ext cx="136" cy="136"/>
            </a:xfrm>
            <a:prstGeom prst="ellipse">
              <a:avLst/>
            </a:prstGeom>
            <a:solidFill>
              <a:srgbClr val="B4007C"/>
            </a:solidFill>
            <a:ln cap="flat" cmpd="sng" w="9525">
              <a:solidFill>
                <a:srgbClr val="B400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7" name="Google Shape;717;p19"/>
            <p:cNvSpPr/>
            <p:nvPr/>
          </p:nvSpPr>
          <p:spPr>
            <a:xfrm rot="5400000">
              <a:off x="1281" y="101"/>
              <a:ext cx="90" cy="78"/>
            </a:xfrm>
            <a:prstGeom prst="triangle">
              <a:avLst>
                <a:gd fmla="val 50000" name="adj"/>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718" name="Google Shape;718;p19"/>
          <p:cNvSpPr txBox="1"/>
          <p:nvPr/>
        </p:nvSpPr>
        <p:spPr>
          <a:xfrm>
            <a:off x="4641850" y="1579562"/>
            <a:ext cx="4041775" cy="3036887"/>
          </a:xfrm>
          <a:prstGeom prst="rect">
            <a:avLst/>
          </a:prstGeom>
          <a:solidFill>
            <a:schemeClr val="lt1"/>
          </a:solidFill>
          <a:ln cap="flat" cmpd="sng" w="9525">
            <a:solidFill>
              <a:srgbClr val="B4007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83400"/>
              </a:buClr>
              <a:buSzPts val="1600"/>
              <a:buFont typeface="Arial"/>
              <a:buNone/>
            </a:pPr>
            <a:r>
              <a:rPr b="1" i="0" lang="en-US" sz="1600" u="none">
                <a:solidFill>
                  <a:srgbClr val="683400"/>
                </a:solidFill>
                <a:latin typeface="Arial"/>
                <a:ea typeface="Arial"/>
                <a:cs typeface="Arial"/>
                <a:sym typeface="Arial"/>
              </a:rPr>
              <a:t>Vídeos y animaciones  </a:t>
            </a:r>
            <a:endParaRPr/>
          </a:p>
        </p:txBody>
      </p:sp>
      <p:sp>
        <p:nvSpPr>
          <p:cNvPr id="719" name="Google Shape;719;p19"/>
          <p:cNvSpPr txBox="1"/>
          <p:nvPr/>
        </p:nvSpPr>
        <p:spPr>
          <a:xfrm>
            <a:off x="4741862" y="2084387"/>
            <a:ext cx="3770312" cy="549275"/>
          </a:xfrm>
          <a:prstGeom prst="rect">
            <a:avLst/>
          </a:prstGeom>
          <a:solidFill>
            <a:srgbClr val="FF66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1600"/>
              <a:buFont typeface="Arial"/>
              <a:buNone/>
            </a:pPr>
            <a:r>
              <a:rPr b="1" i="0" lang="en-US" sz="1600" u="none">
                <a:solidFill>
                  <a:schemeClr val="lt1"/>
                </a:solidFill>
                <a:latin typeface="Arial"/>
                <a:ea typeface="Arial"/>
                <a:cs typeface="Arial"/>
                <a:sym typeface="Arial"/>
              </a:rPr>
              <a:t>La sublevación militar del 18 de julio</a:t>
            </a:r>
            <a:endParaRPr/>
          </a:p>
          <a:p>
            <a:pPr indent="0" lvl="0" marL="0" marR="0" rtl="0" algn="l">
              <a:lnSpc>
                <a:spcPct val="100000"/>
              </a:lnSpc>
              <a:spcBef>
                <a:spcPts val="0"/>
              </a:spcBef>
              <a:spcAft>
                <a:spcPts val="0"/>
              </a:spcAft>
              <a:buClr>
                <a:schemeClr val="lt1"/>
              </a:buClr>
              <a:buSzPts val="1400"/>
              <a:buFont typeface="Arial"/>
              <a:buNone/>
            </a:pPr>
            <a:r>
              <a:rPr b="1" i="0" lang="en-US" sz="1400" u="none">
                <a:solidFill>
                  <a:schemeClr val="lt1"/>
                </a:solidFill>
                <a:latin typeface="Arial"/>
                <a:ea typeface="Arial"/>
                <a:cs typeface="Arial"/>
                <a:sym typeface="Arial"/>
              </a:rPr>
              <a:t>(Artehistoria)</a:t>
            </a:r>
            <a:endParaRPr/>
          </a:p>
        </p:txBody>
      </p:sp>
      <p:grpSp>
        <p:nvGrpSpPr>
          <p:cNvPr id="720" name="Google Shape;720;p19"/>
          <p:cNvGrpSpPr/>
          <p:nvPr/>
        </p:nvGrpSpPr>
        <p:grpSpPr>
          <a:xfrm>
            <a:off x="8188325" y="2355850"/>
            <a:ext cx="333375" cy="350837"/>
            <a:chOff x="2737" y="1795"/>
            <a:chExt cx="275" cy="301"/>
          </a:xfrm>
        </p:grpSpPr>
        <p:pic>
          <p:nvPicPr>
            <p:cNvPr id="721" name="Google Shape;721;p19"/>
            <p:cNvPicPr preferRelativeResize="0"/>
            <p:nvPr/>
          </p:nvPicPr>
          <p:blipFill rotWithShape="1">
            <a:blip r:embed="rId3">
              <a:alphaModFix/>
            </a:blip>
            <a:srcRect b="0" l="0" r="0" t="0"/>
            <a:stretch/>
          </p:blipFill>
          <p:spPr>
            <a:xfrm>
              <a:off x="2799" y="1795"/>
              <a:ext cx="213" cy="225"/>
            </a:xfrm>
            <a:prstGeom prst="rect">
              <a:avLst/>
            </a:prstGeom>
            <a:noFill/>
            <a:ln>
              <a:noFill/>
            </a:ln>
          </p:spPr>
        </p:pic>
        <p:pic>
          <p:nvPicPr>
            <p:cNvPr id="722" name="Google Shape;722;p19"/>
            <p:cNvPicPr preferRelativeResize="0"/>
            <p:nvPr/>
          </p:nvPicPr>
          <p:blipFill rotWithShape="1">
            <a:blip r:embed="rId4">
              <a:alphaModFix/>
            </a:blip>
            <a:srcRect b="0" l="0" r="0" t="0"/>
            <a:stretch/>
          </p:blipFill>
          <p:spPr>
            <a:xfrm>
              <a:off x="2737" y="1857"/>
              <a:ext cx="206" cy="239"/>
            </a:xfrm>
            <a:prstGeom prst="rect">
              <a:avLst/>
            </a:prstGeom>
            <a:noFill/>
            <a:ln>
              <a:noFill/>
            </a:ln>
          </p:spPr>
        </p:pic>
      </p:grpSp>
      <p:sp>
        <p:nvSpPr>
          <p:cNvPr id="723" name="Google Shape;723;p19"/>
          <p:cNvSpPr txBox="1"/>
          <p:nvPr/>
        </p:nvSpPr>
        <p:spPr>
          <a:xfrm>
            <a:off x="271462" y="2849562"/>
            <a:ext cx="3819525" cy="1006475"/>
          </a:xfrm>
          <a:prstGeom prst="rect">
            <a:avLst/>
          </a:prstGeom>
          <a:solidFill>
            <a:schemeClr val="lt1"/>
          </a:solidFill>
          <a:ln cap="flat" cmpd="sng" w="9525">
            <a:solidFill>
              <a:srgbClr val="B4007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83400"/>
              </a:buClr>
              <a:buSzPts val="1600"/>
              <a:buFont typeface="Arial"/>
              <a:buNone/>
            </a:pPr>
            <a:r>
              <a:rPr b="1" i="0" lang="en-US" sz="1600" u="none">
                <a:solidFill>
                  <a:srgbClr val="683400"/>
                </a:solidFill>
                <a:latin typeface="Arial"/>
                <a:ea typeface="Arial"/>
                <a:cs typeface="Arial"/>
                <a:sym typeface="Arial"/>
              </a:rPr>
              <a:t> </a:t>
            </a:r>
            <a:endParaRPr b="1" i="1"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200" u="none">
              <a:solidFill>
                <a:schemeClr val="dk1"/>
              </a:solidFill>
              <a:latin typeface="Arial"/>
              <a:ea typeface="Arial"/>
              <a:cs typeface="Arial"/>
              <a:sym typeface="Arial"/>
            </a:endParaRPr>
          </a:p>
        </p:txBody>
      </p:sp>
      <p:pic>
        <p:nvPicPr>
          <p:cNvPr id="724" name="Google Shape;724;p19"/>
          <p:cNvPicPr preferRelativeResize="0"/>
          <p:nvPr/>
        </p:nvPicPr>
        <p:blipFill rotWithShape="1">
          <a:blip r:embed="rId5">
            <a:alphaModFix/>
          </a:blip>
          <a:srcRect b="0" l="0" r="0" t="0"/>
          <a:stretch/>
        </p:blipFill>
        <p:spPr>
          <a:xfrm>
            <a:off x="2722562" y="3367087"/>
            <a:ext cx="1562100" cy="382587"/>
          </a:xfrm>
          <a:prstGeom prst="rect">
            <a:avLst/>
          </a:prstGeom>
          <a:noFill/>
          <a:ln>
            <a:noFill/>
          </a:ln>
        </p:spPr>
      </p:pic>
      <p:sp>
        <p:nvSpPr>
          <p:cNvPr id="725" name="Google Shape;725;p19"/>
          <p:cNvSpPr txBox="1"/>
          <p:nvPr/>
        </p:nvSpPr>
        <p:spPr>
          <a:xfrm>
            <a:off x="981075" y="3295650"/>
            <a:ext cx="1744662" cy="488950"/>
          </a:xfrm>
          <a:prstGeom prst="rect">
            <a:avLst/>
          </a:prstGeom>
          <a:noFill/>
          <a:ln>
            <a:noFill/>
          </a:ln>
          <a:effectLst>
            <a:outerShdw blurRad="63500" dir="2700000" dist="17960">
              <a:srgbClr val="808080"/>
            </a:outerShdw>
          </a:effectLst>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300"/>
              <a:buFont typeface="Arial"/>
              <a:buNone/>
            </a:pPr>
            <a:r>
              <a:rPr b="0" i="0" lang="en-US" sz="1300" u="none">
                <a:solidFill>
                  <a:schemeClr val="dk1"/>
                </a:solidFill>
                <a:latin typeface="Arial"/>
                <a:ea typeface="Arial"/>
                <a:cs typeface="Arial"/>
                <a:sym typeface="Arial"/>
              </a:rPr>
              <a:t>Documentos de la La guerra civil</a:t>
            </a:r>
            <a:endParaRPr/>
          </a:p>
        </p:txBody>
      </p:sp>
      <p:sp>
        <p:nvSpPr>
          <p:cNvPr id="726" name="Google Shape;726;p19"/>
          <p:cNvSpPr txBox="1"/>
          <p:nvPr/>
        </p:nvSpPr>
        <p:spPr>
          <a:xfrm>
            <a:off x="301625" y="3983037"/>
            <a:ext cx="3802062" cy="933450"/>
          </a:xfrm>
          <a:prstGeom prst="rect">
            <a:avLst/>
          </a:prstGeom>
          <a:solidFill>
            <a:schemeClr val="lt1"/>
          </a:solidFill>
          <a:ln cap="flat" cmpd="sng" w="9525">
            <a:solidFill>
              <a:srgbClr val="B4007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83400"/>
              </a:buClr>
              <a:buSzPts val="1600"/>
              <a:buFont typeface="Arial"/>
              <a:buNone/>
            </a:pPr>
            <a:r>
              <a:rPr b="1" i="0" lang="en-US" sz="1600" u="none">
                <a:solidFill>
                  <a:srgbClr val="683400"/>
                </a:solidFill>
                <a:latin typeface="Arial"/>
                <a:ea typeface="Arial"/>
                <a:cs typeface="Arial"/>
                <a:sym typeface="Arial"/>
              </a:rPr>
              <a:t>Cuestionario interactivo</a:t>
            </a:r>
            <a:endParaRPr b="1" i="1" sz="1600" u="none">
              <a:solidFill>
                <a:srgbClr val="6834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200" u="none">
              <a:solidFill>
                <a:schemeClr val="dk1"/>
              </a:solidFill>
              <a:latin typeface="Arial"/>
              <a:ea typeface="Arial"/>
              <a:cs typeface="Arial"/>
              <a:sym typeface="Arial"/>
            </a:endParaRPr>
          </a:p>
        </p:txBody>
      </p:sp>
      <p:pic>
        <p:nvPicPr>
          <p:cNvPr id="727" name="Google Shape;727;p19"/>
          <p:cNvPicPr preferRelativeResize="0"/>
          <p:nvPr/>
        </p:nvPicPr>
        <p:blipFill rotWithShape="1">
          <a:blip r:embed="rId5">
            <a:alphaModFix/>
          </a:blip>
          <a:srcRect b="0" l="0" r="0" t="0"/>
          <a:stretch/>
        </p:blipFill>
        <p:spPr>
          <a:xfrm>
            <a:off x="2674937" y="4410075"/>
            <a:ext cx="1562100" cy="382587"/>
          </a:xfrm>
          <a:prstGeom prst="rect">
            <a:avLst/>
          </a:prstGeom>
          <a:noFill/>
          <a:ln>
            <a:noFill/>
          </a:ln>
        </p:spPr>
      </p:pic>
      <p:sp>
        <p:nvSpPr>
          <p:cNvPr id="728" name="Google Shape;728;p19"/>
          <p:cNvSpPr txBox="1"/>
          <p:nvPr/>
        </p:nvSpPr>
        <p:spPr>
          <a:xfrm>
            <a:off x="908050" y="4440237"/>
            <a:ext cx="1744662" cy="290512"/>
          </a:xfrm>
          <a:prstGeom prst="rect">
            <a:avLst/>
          </a:prstGeom>
          <a:noFill/>
          <a:ln>
            <a:noFill/>
          </a:ln>
          <a:effectLst>
            <a:outerShdw blurRad="63500" dir="2700000" dist="17960">
              <a:srgbClr val="808080"/>
            </a:outerShdw>
          </a:effectLst>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300"/>
              <a:buFont typeface="Arial"/>
              <a:buNone/>
            </a:pPr>
            <a:r>
              <a:rPr b="0" i="0" lang="en-US" sz="1300" u="none">
                <a:solidFill>
                  <a:schemeClr val="dk1"/>
                </a:solidFill>
                <a:latin typeface="Arial"/>
                <a:ea typeface="Arial"/>
                <a:cs typeface="Arial"/>
                <a:sym typeface="Arial"/>
              </a:rPr>
              <a:t>La guerra civil</a:t>
            </a:r>
            <a:endParaRPr/>
          </a:p>
        </p:txBody>
      </p:sp>
      <p:sp>
        <p:nvSpPr>
          <p:cNvPr id="729" name="Google Shape;729;p19"/>
          <p:cNvSpPr txBox="1"/>
          <p:nvPr/>
        </p:nvSpPr>
        <p:spPr>
          <a:xfrm>
            <a:off x="4743450" y="2695575"/>
            <a:ext cx="3768725" cy="549275"/>
          </a:xfrm>
          <a:prstGeom prst="rect">
            <a:avLst/>
          </a:prstGeom>
          <a:solidFill>
            <a:srgbClr val="FF66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1600"/>
              <a:buFont typeface="Arial"/>
              <a:buNone/>
            </a:pPr>
            <a:r>
              <a:rPr b="1" i="0" lang="en-US" sz="1600" u="none">
                <a:solidFill>
                  <a:schemeClr val="lt1"/>
                </a:solidFill>
                <a:latin typeface="Arial"/>
                <a:ea typeface="Arial"/>
                <a:cs typeface="Arial"/>
                <a:sym typeface="Arial"/>
              </a:rPr>
              <a:t>La sublevación contra la república</a:t>
            </a:r>
            <a:endParaRPr/>
          </a:p>
          <a:p>
            <a:pPr indent="0" lvl="0" marL="0" marR="0" rtl="0" algn="l">
              <a:lnSpc>
                <a:spcPct val="100000"/>
              </a:lnSpc>
              <a:spcBef>
                <a:spcPts val="0"/>
              </a:spcBef>
              <a:spcAft>
                <a:spcPts val="0"/>
              </a:spcAft>
              <a:buClr>
                <a:schemeClr val="lt1"/>
              </a:buClr>
              <a:buSzPts val="1400"/>
              <a:buFont typeface="Arial"/>
              <a:buNone/>
            </a:pPr>
            <a:r>
              <a:rPr b="1" i="0" lang="en-US" sz="1400" u="none">
                <a:solidFill>
                  <a:schemeClr val="lt1"/>
                </a:solidFill>
                <a:latin typeface="Arial"/>
                <a:ea typeface="Arial"/>
                <a:cs typeface="Arial"/>
                <a:sym typeface="Arial"/>
              </a:rPr>
              <a:t>(Artehistoria)</a:t>
            </a:r>
            <a:endParaRPr/>
          </a:p>
        </p:txBody>
      </p:sp>
      <p:grpSp>
        <p:nvGrpSpPr>
          <p:cNvPr id="730" name="Google Shape;730;p19"/>
          <p:cNvGrpSpPr/>
          <p:nvPr/>
        </p:nvGrpSpPr>
        <p:grpSpPr>
          <a:xfrm>
            <a:off x="8253412" y="2951162"/>
            <a:ext cx="333375" cy="350837"/>
            <a:chOff x="2737" y="1795"/>
            <a:chExt cx="275" cy="301"/>
          </a:xfrm>
        </p:grpSpPr>
        <p:pic>
          <p:nvPicPr>
            <p:cNvPr id="731" name="Google Shape;731;p19"/>
            <p:cNvPicPr preferRelativeResize="0"/>
            <p:nvPr/>
          </p:nvPicPr>
          <p:blipFill rotWithShape="1">
            <a:blip r:embed="rId3">
              <a:alphaModFix/>
            </a:blip>
            <a:srcRect b="0" l="0" r="0" t="0"/>
            <a:stretch/>
          </p:blipFill>
          <p:spPr>
            <a:xfrm>
              <a:off x="2799" y="1795"/>
              <a:ext cx="213" cy="225"/>
            </a:xfrm>
            <a:prstGeom prst="rect">
              <a:avLst/>
            </a:prstGeom>
            <a:noFill/>
            <a:ln>
              <a:noFill/>
            </a:ln>
          </p:spPr>
        </p:pic>
        <p:pic>
          <p:nvPicPr>
            <p:cNvPr id="732" name="Google Shape;732;p19"/>
            <p:cNvPicPr preferRelativeResize="0"/>
            <p:nvPr/>
          </p:nvPicPr>
          <p:blipFill rotWithShape="1">
            <a:blip r:embed="rId4">
              <a:alphaModFix/>
            </a:blip>
            <a:srcRect b="0" l="0" r="0" t="0"/>
            <a:stretch/>
          </p:blipFill>
          <p:spPr>
            <a:xfrm>
              <a:off x="2737" y="1857"/>
              <a:ext cx="206" cy="239"/>
            </a:xfrm>
            <a:prstGeom prst="rect">
              <a:avLst/>
            </a:prstGeom>
            <a:noFill/>
            <a:ln>
              <a:noFill/>
            </a:ln>
          </p:spPr>
        </p:pic>
      </p:grpSp>
      <p:sp>
        <p:nvSpPr>
          <p:cNvPr id="733" name="Google Shape;733;p19"/>
          <p:cNvSpPr txBox="1"/>
          <p:nvPr/>
        </p:nvSpPr>
        <p:spPr>
          <a:xfrm>
            <a:off x="4732337" y="3303587"/>
            <a:ext cx="3770312" cy="549275"/>
          </a:xfrm>
          <a:prstGeom prst="rect">
            <a:avLst/>
          </a:prstGeom>
          <a:solidFill>
            <a:srgbClr val="FF66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1600"/>
              <a:buFont typeface="Arial"/>
              <a:buNone/>
            </a:pPr>
            <a:r>
              <a:rPr b="1" i="0" lang="en-US" sz="1600" u="none">
                <a:solidFill>
                  <a:schemeClr val="lt1"/>
                </a:solidFill>
                <a:latin typeface="Arial"/>
                <a:ea typeface="Arial"/>
                <a:cs typeface="Arial"/>
                <a:sym typeface="Arial"/>
              </a:rPr>
              <a:t>La guerra civil española</a:t>
            </a:r>
            <a:endParaRPr/>
          </a:p>
          <a:p>
            <a:pPr indent="0" lvl="0" marL="0" marR="0" rtl="0" algn="l">
              <a:lnSpc>
                <a:spcPct val="100000"/>
              </a:lnSpc>
              <a:spcBef>
                <a:spcPts val="0"/>
              </a:spcBef>
              <a:spcAft>
                <a:spcPts val="0"/>
              </a:spcAft>
              <a:buClr>
                <a:schemeClr val="lt1"/>
              </a:buClr>
              <a:buSzPts val="1400"/>
              <a:buFont typeface="Arial"/>
              <a:buNone/>
            </a:pPr>
            <a:r>
              <a:rPr b="1" i="0" lang="en-US" sz="1400" u="none">
                <a:solidFill>
                  <a:schemeClr val="lt1"/>
                </a:solidFill>
                <a:latin typeface="Arial"/>
                <a:ea typeface="Arial"/>
                <a:cs typeface="Arial"/>
                <a:sym typeface="Arial"/>
              </a:rPr>
              <a:t>(Artehistoria)</a:t>
            </a:r>
            <a:endParaRPr/>
          </a:p>
        </p:txBody>
      </p:sp>
      <p:grpSp>
        <p:nvGrpSpPr>
          <p:cNvPr id="734" name="Google Shape;734;p19"/>
          <p:cNvGrpSpPr/>
          <p:nvPr/>
        </p:nvGrpSpPr>
        <p:grpSpPr>
          <a:xfrm>
            <a:off x="8189912" y="3598862"/>
            <a:ext cx="333375" cy="350837"/>
            <a:chOff x="2737" y="1795"/>
            <a:chExt cx="275" cy="301"/>
          </a:xfrm>
        </p:grpSpPr>
        <p:pic>
          <p:nvPicPr>
            <p:cNvPr id="735" name="Google Shape;735;p19"/>
            <p:cNvPicPr preferRelativeResize="0"/>
            <p:nvPr/>
          </p:nvPicPr>
          <p:blipFill rotWithShape="1">
            <a:blip r:embed="rId3">
              <a:alphaModFix/>
            </a:blip>
            <a:srcRect b="0" l="0" r="0" t="0"/>
            <a:stretch/>
          </p:blipFill>
          <p:spPr>
            <a:xfrm>
              <a:off x="2799" y="1795"/>
              <a:ext cx="213" cy="225"/>
            </a:xfrm>
            <a:prstGeom prst="rect">
              <a:avLst/>
            </a:prstGeom>
            <a:noFill/>
            <a:ln>
              <a:noFill/>
            </a:ln>
          </p:spPr>
        </p:pic>
        <p:pic>
          <p:nvPicPr>
            <p:cNvPr id="736" name="Google Shape;736;p19"/>
            <p:cNvPicPr preferRelativeResize="0"/>
            <p:nvPr/>
          </p:nvPicPr>
          <p:blipFill rotWithShape="1">
            <a:blip r:embed="rId4">
              <a:alphaModFix/>
            </a:blip>
            <a:srcRect b="0" l="0" r="0" t="0"/>
            <a:stretch/>
          </p:blipFill>
          <p:spPr>
            <a:xfrm>
              <a:off x="2737" y="1857"/>
              <a:ext cx="206" cy="239"/>
            </a:xfrm>
            <a:prstGeom prst="rect">
              <a:avLst/>
            </a:prstGeom>
            <a:noFill/>
            <a:ln>
              <a:noFill/>
            </a:ln>
          </p:spPr>
        </p:pic>
      </p:grpSp>
      <p:sp>
        <p:nvSpPr>
          <p:cNvPr id="737" name="Google Shape;737;p19"/>
          <p:cNvSpPr txBox="1"/>
          <p:nvPr/>
        </p:nvSpPr>
        <p:spPr>
          <a:xfrm>
            <a:off x="4718050" y="3924300"/>
            <a:ext cx="3757612" cy="549275"/>
          </a:xfrm>
          <a:prstGeom prst="rect">
            <a:avLst/>
          </a:prstGeom>
          <a:solidFill>
            <a:srgbClr val="FF66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1600"/>
              <a:buFont typeface="Arial"/>
              <a:buNone/>
            </a:pPr>
            <a:r>
              <a:rPr b="1" i="0" lang="en-US" sz="1600" u="none">
                <a:solidFill>
                  <a:schemeClr val="lt1"/>
                </a:solidFill>
                <a:latin typeface="Arial"/>
                <a:ea typeface="Arial"/>
                <a:cs typeface="Arial"/>
                <a:sym typeface="Arial"/>
              </a:rPr>
              <a:t>Armas extranjeras en la guerra civil</a:t>
            </a:r>
            <a:r>
              <a:rPr b="0" i="0" lang="en-US" sz="1300" u="none">
                <a:solidFill>
                  <a:schemeClr val="dk1"/>
                </a:solidFill>
                <a:latin typeface="Arial"/>
                <a:ea typeface="Arial"/>
                <a:cs typeface="Arial"/>
                <a:sym typeface="Arial"/>
              </a:rPr>
              <a:t> </a:t>
            </a:r>
            <a:endParaRPr b="1" i="0" sz="1600" u="non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400"/>
              <a:buFont typeface="Arial"/>
              <a:buNone/>
            </a:pPr>
            <a:r>
              <a:rPr b="1" i="0" lang="en-US" sz="1400" u="none">
                <a:solidFill>
                  <a:schemeClr val="lt1"/>
                </a:solidFill>
                <a:latin typeface="Arial"/>
                <a:ea typeface="Arial"/>
                <a:cs typeface="Arial"/>
                <a:sym typeface="Arial"/>
              </a:rPr>
              <a:t>(Artehistoria)</a:t>
            </a:r>
            <a:endParaRPr/>
          </a:p>
        </p:txBody>
      </p:sp>
      <p:grpSp>
        <p:nvGrpSpPr>
          <p:cNvPr id="738" name="Google Shape;738;p19"/>
          <p:cNvGrpSpPr/>
          <p:nvPr/>
        </p:nvGrpSpPr>
        <p:grpSpPr>
          <a:xfrm>
            <a:off x="8164512" y="4248150"/>
            <a:ext cx="333375" cy="350837"/>
            <a:chOff x="2737" y="1795"/>
            <a:chExt cx="275" cy="301"/>
          </a:xfrm>
        </p:grpSpPr>
        <p:pic>
          <p:nvPicPr>
            <p:cNvPr id="739" name="Google Shape;739;p19"/>
            <p:cNvPicPr preferRelativeResize="0"/>
            <p:nvPr/>
          </p:nvPicPr>
          <p:blipFill rotWithShape="1">
            <a:blip r:embed="rId3">
              <a:alphaModFix/>
            </a:blip>
            <a:srcRect b="0" l="0" r="0" t="0"/>
            <a:stretch/>
          </p:blipFill>
          <p:spPr>
            <a:xfrm>
              <a:off x="2799" y="1795"/>
              <a:ext cx="213" cy="225"/>
            </a:xfrm>
            <a:prstGeom prst="rect">
              <a:avLst/>
            </a:prstGeom>
            <a:noFill/>
            <a:ln>
              <a:noFill/>
            </a:ln>
          </p:spPr>
        </p:pic>
        <p:pic>
          <p:nvPicPr>
            <p:cNvPr id="740" name="Google Shape;740;p19"/>
            <p:cNvPicPr preferRelativeResize="0"/>
            <p:nvPr/>
          </p:nvPicPr>
          <p:blipFill rotWithShape="1">
            <a:blip r:embed="rId4">
              <a:alphaModFix/>
            </a:blip>
            <a:srcRect b="0" l="0" r="0" t="0"/>
            <a:stretch/>
          </p:blipFill>
          <p:spPr>
            <a:xfrm>
              <a:off x="2737" y="1857"/>
              <a:ext cx="206" cy="239"/>
            </a:xfrm>
            <a:prstGeom prst="rect">
              <a:avLst/>
            </a:prstGeom>
            <a:noFill/>
            <a:ln>
              <a:noFill/>
            </a:ln>
          </p:spPr>
        </p:pic>
      </p:grpSp>
      <p:pic>
        <p:nvPicPr>
          <p:cNvPr id="741" name="Google Shape;741;p19"/>
          <p:cNvPicPr preferRelativeResize="0"/>
          <p:nvPr/>
        </p:nvPicPr>
        <p:blipFill rotWithShape="1">
          <a:blip r:embed="rId6">
            <a:alphaModFix/>
          </a:blip>
          <a:srcRect b="62541" l="0" r="89048" t="17562"/>
          <a:stretch/>
        </p:blipFill>
        <p:spPr>
          <a:xfrm>
            <a:off x="312737" y="2865437"/>
            <a:ext cx="869950" cy="987425"/>
          </a:xfrm>
          <a:prstGeom prst="rect">
            <a:avLst/>
          </a:prstGeom>
          <a:noFill/>
          <a:ln>
            <a:noFill/>
          </a:ln>
        </p:spPr>
      </p:pic>
      <p:sp>
        <p:nvSpPr>
          <p:cNvPr id="742" name="Google Shape;742;p19"/>
          <p:cNvSpPr txBox="1"/>
          <p:nvPr/>
        </p:nvSpPr>
        <p:spPr>
          <a:xfrm>
            <a:off x="301625" y="5024437"/>
            <a:ext cx="3802062" cy="933450"/>
          </a:xfrm>
          <a:prstGeom prst="rect">
            <a:avLst/>
          </a:prstGeom>
          <a:solidFill>
            <a:schemeClr val="lt1"/>
          </a:solidFill>
          <a:ln cap="flat" cmpd="sng" w="9525">
            <a:solidFill>
              <a:srgbClr val="B4007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83400"/>
              </a:buClr>
              <a:buSzPts val="1600"/>
              <a:buFont typeface="Arial"/>
              <a:buNone/>
            </a:pPr>
            <a:r>
              <a:rPr b="1" i="0" lang="en-US" sz="1600" u="none">
                <a:solidFill>
                  <a:srgbClr val="683400"/>
                </a:solidFill>
                <a:latin typeface="Arial"/>
                <a:ea typeface="Arial"/>
                <a:cs typeface="Arial"/>
                <a:sym typeface="Arial"/>
              </a:rPr>
              <a:t>Miscelánea</a:t>
            </a:r>
            <a:endParaRPr b="1" i="1" sz="1600" u="none">
              <a:solidFill>
                <a:srgbClr val="6834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200" u="none">
              <a:solidFill>
                <a:schemeClr val="dk1"/>
              </a:solidFill>
              <a:latin typeface="Arial"/>
              <a:ea typeface="Arial"/>
              <a:cs typeface="Arial"/>
              <a:sym typeface="Arial"/>
            </a:endParaRPr>
          </a:p>
        </p:txBody>
      </p:sp>
      <p:pic>
        <p:nvPicPr>
          <p:cNvPr id="743" name="Google Shape;743;p19"/>
          <p:cNvPicPr preferRelativeResize="0"/>
          <p:nvPr/>
        </p:nvPicPr>
        <p:blipFill rotWithShape="1">
          <a:blip r:embed="rId5">
            <a:alphaModFix/>
          </a:blip>
          <a:srcRect b="0" l="0" r="0" t="0"/>
          <a:stretch/>
        </p:blipFill>
        <p:spPr>
          <a:xfrm>
            <a:off x="2674937" y="5451475"/>
            <a:ext cx="1562100" cy="382587"/>
          </a:xfrm>
          <a:prstGeom prst="rect">
            <a:avLst/>
          </a:prstGeom>
          <a:noFill/>
          <a:ln>
            <a:noFill/>
          </a:ln>
        </p:spPr>
      </p:pic>
      <p:sp>
        <p:nvSpPr>
          <p:cNvPr id="744" name="Google Shape;744;p19"/>
          <p:cNvSpPr txBox="1"/>
          <p:nvPr/>
        </p:nvSpPr>
        <p:spPr>
          <a:xfrm>
            <a:off x="495300" y="5416550"/>
            <a:ext cx="2157412" cy="488950"/>
          </a:xfrm>
          <a:prstGeom prst="rect">
            <a:avLst/>
          </a:prstGeom>
          <a:noFill/>
          <a:ln>
            <a:noFill/>
          </a:ln>
          <a:effectLst>
            <a:outerShdw blurRad="63500" dir="2700000" dist="17960">
              <a:srgbClr val="808080"/>
            </a:outerShdw>
          </a:effectLst>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300"/>
              <a:buFont typeface="Arial"/>
              <a:buNone/>
            </a:pPr>
            <a:r>
              <a:rPr b="0" i="0" lang="en-US" sz="1300" u="none">
                <a:solidFill>
                  <a:schemeClr val="dk1"/>
                </a:solidFill>
                <a:latin typeface="Arial"/>
                <a:ea typeface="Arial"/>
                <a:cs typeface="Arial"/>
                <a:sym typeface="Arial"/>
              </a:rPr>
              <a:t>Biografías, cronología, canciones… </a:t>
            </a:r>
            <a:endParaRPr/>
          </a:p>
        </p:txBody>
      </p:sp>
      <p:sp>
        <p:nvSpPr>
          <p:cNvPr id="745" name="Google Shape;745;p19"/>
          <p:cNvSpPr txBox="1"/>
          <p:nvPr/>
        </p:nvSpPr>
        <p:spPr>
          <a:xfrm>
            <a:off x="4667250" y="4791075"/>
            <a:ext cx="3802062" cy="933450"/>
          </a:xfrm>
          <a:prstGeom prst="rect">
            <a:avLst/>
          </a:prstGeom>
          <a:solidFill>
            <a:schemeClr val="lt1"/>
          </a:solidFill>
          <a:ln cap="flat" cmpd="sng" w="9525">
            <a:solidFill>
              <a:srgbClr val="B4007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83400"/>
              </a:buClr>
              <a:buSzPts val="1600"/>
              <a:buFont typeface="Arial"/>
              <a:buNone/>
            </a:pPr>
            <a:r>
              <a:rPr b="1" i="0" lang="en-US" sz="1600" u="none">
                <a:solidFill>
                  <a:srgbClr val="683400"/>
                </a:solidFill>
                <a:latin typeface="Arial"/>
                <a:ea typeface="Arial"/>
                <a:cs typeface="Arial"/>
                <a:sym typeface="Arial"/>
              </a:rPr>
              <a:t>Webs</a:t>
            </a:r>
            <a:endParaRPr b="1" i="1" sz="1600" u="none">
              <a:solidFill>
                <a:srgbClr val="6834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200" u="none">
              <a:solidFill>
                <a:schemeClr val="dk1"/>
              </a:solidFill>
              <a:latin typeface="Arial"/>
              <a:ea typeface="Arial"/>
              <a:cs typeface="Arial"/>
              <a:sym typeface="Arial"/>
            </a:endParaRPr>
          </a:p>
        </p:txBody>
      </p:sp>
      <p:pic>
        <p:nvPicPr>
          <p:cNvPr id="746" name="Google Shape;746;p19"/>
          <p:cNvPicPr preferRelativeResize="0"/>
          <p:nvPr/>
        </p:nvPicPr>
        <p:blipFill rotWithShape="1">
          <a:blip r:embed="rId5">
            <a:alphaModFix/>
          </a:blip>
          <a:srcRect b="0" l="0" r="0" t="0"/>
          <a:stretch/>
        </p:blipFill>
        <p:spPr>
          <a:xfrm>
            <a:off x="7015162" y="5153025"/>
            <a:ext cx="1562100" cy="382587"/>
          </a:xfrm>
          <a:prstGeom prst="rect">
            <a:avLst/>
          </a:prstGeom>
          <a:noFill/>
          <a:ln>
            <a:noFill/>
          </a:ln>
        </p:spPr>
      </p:pic>
      <p:sp>
        <p:nvSpPr>
          <p:cNvPr id="747" name="Google Shape;747;p19"/>
          <p:cNvSpPr txBox="1"/>
          <p:nvPr/>
        </p:nvSpPr>
        <p:spPr>
          <a:xfrm>
            <a:off x="4860925" y="5183187"/>
            <a:ext cx="2157412" cy="290512"/>
          </a:xfrm>
          <a:prstGeom prst="rect">
            <a:avLst/>
          </a:prstGeom>
          <a:noFill/>
          <a:ln>
            <a:noFill/>
          </a:ln>
          <a:effectLst>
            <a:outerShdw blurRad="63500" dir="2700000" dist="17960">
              <a:srgbClr val="808080"/>
            </a:outerShdw>
          </a:effectLst>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300"/>
              <a:buFont typeface="Arial"/>
              <a:buNone/>
            </a:pPr>
            <a:r>
              <a:rPr b="0" i="0" lang="en-US" sz="1300" u="none">
                <a:solidFill>
                  <a:schemeClr val="dk1"/>
                </a:solidFill>
                <a:latin typeface="Arial"/>
                <a:ea typeface="Arial"/>
                <a:cs typeface="Arial"/>
                <a:sym typeface="Arial"/>
              </a:rPr>
              <a:t>Los niños de la guerra </a:t>
            </a:r>
            <a:endParaRPr/>
          </a:p>
        </p:txBody>
      </p:sp>
      <p:sp>
        <p:nvSpPr>
          <p:cNvPr id="748" name="Google Shape;748;p19"/>
          <p:cNvSpPr txBox="1"/>
          <p:nvPr/>
        </p:nvSpPr>
        <p:spPr>
          <a:xfrm>
            <a:off x="258762" y="1530350"/>
            <a:ext cx="3849687" cy="1039812"/>
          </a:xfrm>
          <a:prstGeom prst="rect">
            <a:avLst/>
          </a:prstGeom>
          <a:solidFill>
            <a:schemeClr val="lt1"/>
          </a:solidFill>
          <a:ln cap="flat" cmpd="sng" w="9525">
            <a:solidFill>
              <a:srgbClr val="B4007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 </a:t>
            </a:r>
            <a:endParaRPr b="1" i="1"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200" u="none">
              <a:solidFill>
                <a:schemeClr val="dk1"/>
              </a:solidFill>
              <a:latin typeface="Arial"/>
              <a:ea typeface="Arial"/>
              <a:cs typeface="Arial"/>
              <a:sym typeface="Arial"/>
            </a:endParaRPr>
          </a:p>
        </p:txBody>
      </p:sp>
      <p:pic>
        <p:nvPicPr>
          <p:cNvPr id="749" name="Google Shape;749;p19"/>
          <p:cNvPicPr preferRelativeResize="0"/>
          <p:nvPr/>
        </p:nvPicPr>
        <p:blipFill rotWithShape="1">
          <a:blip r:embed="rId5">
            <a:alphaModFix/>
          </a:blip>
          <a:srcRect b="0" l="0" r="0" t="0"/>
          <a:stretch/>
        </p:blipFill>
        <p:spPr>
          <a:xfrm>
            <a:off x="2649537" y="1701800"/>
            <a:ext cx="1562100" cy="382587"/>
          </a:xfrm>
          <a:prstGeom prst="rect">
            <a:avLst/>
          </a:prstGeom>
          <a:noFill/>
          <a:ln>
            <a:noFill/>
          </a:ln>
        </p:spPr>
      </p:pic>
      <p:sp>
        <p:nvSpPr>
          <p:cNvPr id="750" name="Google Shape;750;p19"/>
          <p:cNvSpPr txBox="1"/>
          <p:nvPr/>
        </p:nvSpPr>
        <p:spPr>
          <a:xfrm>
            <a:off x="1143000" y="1719262"/>
            <a:ext cx="1509712" cy="290512"/>
          </a:xfrm>
          <a:prstGeom prst="rect">
            <a:avLst/>
          </a:prstGeom>
          <a:noFill/>
          <a:ln>
            <a:noFill/>
          </a:ln>
          <a:effectLst>
            <a:outerShdw blurRad="63500" dir="2700000" dist="17960">
              <a:srgbClr val="808080"/>
            </a:outerShdw>
          </a:effectLst>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300"/>
              <a:buFont typeface="Arial"/>
              <a:buNone/>
            </a:pPr>
            <a:r>
              <a:rPr b="0" i="0" lang="en-US" sz="1300" u="none">
                <a:solidFill>
                  <a:schemeClr val="dk1"/>
                </a:solidFill>
                <a:latin typeface="Arial"/>
                <a:ea typeface="Arial"/>
                <a:cs typeface="Arial"/>
                <a:sym typeface="Arial"/>
              </a:rPr>
              <a:t>Carteles </a:t>
            </a:r>
            <a:endParaRPr/>
          </a:p>
        </p:txBody>
      </p:sp>
      <p:pic>
        <p:nvPicPr>
          <p:cNvPr id="751" name="Google Shape;751;p19"/>
          <p:cNvPicPr preferRelativeResize="0"/>
          <p:nvPr/>
        </p:nvPicPr>
        <p:blipFill rotWithShape="1">
          <a:blip r:embed="rId7">
            <a:alphaModFix/>
          </a:blip>
          <a:srcRect b="0" l="0" r="0" t="0"/>
          <a:stretch/>
        </p:blipFill>
        <p:spPr>
          <a:xfrm rot="-600000">
            <a:off x="588962" y="1370012"/>
            <a:ext cx="901700" cy="1333500"/>
          </a:xfrm>
          <a:prstGeom prst="rect">
            <a:avLst/>
          </a:prstGeom>
          <a:noFill/>
          <a:ln>
            <a:noFill/>
          </a:ln>
          <a:effectLst>
            <a:outerShdw blurRad="63500" dir="2700000" dist="35921">
              <a:srgbClr val="808080"/>
            </a:outerShdw>
          </a:effectLst>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73" name="Shape 73"/>
        <p:cNvGrpSpPr/>
        <p:nvPr/>
      </p:nvGrpSpPr>
      <p:grpSpPr>
        <a:xfrm>
          <a:off x="0" y="0"/>
          <a:ext cx="0" cy="0"/>
          <a:chOff x="0" y="0"/>
          <a:chExt cx="0" cy="0"/>
        </a:xfrm>
      </p:grpSpPr>
      <p:sp>
        <p:nvSpPr>
          <p:cNvPr id="74" name="Google Shape;74;p2"/>
          <p:cNvSpPr txBox="1"/>
          <p:nvPr/>
        </p:nvSpPr>
        <p:spPr>
          <a:xfrm>
            <a:off x="623887" y="568325"/>
            <a:ext cx="74104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Para comenzar</a:t>
            </a:r>
            <a:endParaRPr/>
          </a:p>
        </p:txBody>
      </p:sp>
      <p:cxnSp>
        <p:nvCxnSpPr>
          <p:cNvPr id="75" name="Google Shape;75;p2"/>
          <p:cNvCxnSpPr/>
          <p:nvPr/>
        </p:nvCxnSpPr>
        <p:spPr>
          <a:xfrm>
            <a:off x="155575" y="944562"/>
            <a:ext cx="8893175" cy="0"/>
          </a:xfrm>
          <a:prstGeom prst="straightConnector1">
            <a:avLst/>
          </a:prstGeom>
          <a:noFill/>
          <a:ln cap="flat" cmpd="sng" w="9525">
            <a:solidFill>
              <a:srgbClr val="B4007C"/>
            </a:solidFill>
            <a:prstDash val="solid"/>
            <a:miter lim="800000"/>
            <a:headEnd len="med" w="med" type="none"/>
            <a:tailEnd len="med" w="med" type="none"/>
          </a:ln>
        </p:spPr>
      </p:cxnSp>
      <p:pic>
        <p:nvPicPr>
          <p:cNvPr id="76" name="Google Shape;76;p2"/>
          <p:cNvPicPr preferRelativeResize="0"/>
          <p:nvPr/>
        </p:nvPicPr>
        <p:blipFill rotWithShape="1">
          <a:blip r:embed="rId3">
            <a:alphaModFix/>
          </a:blip>
          <a:srcRect b="0" l="0" r="0" t="0"/>
          <a:stretch/>
        </p:blipFill>
        <p:spPr>
          <a:xfrm>
            <a:off x="112712" y="560387"/>
            <a:ext cx="452437" cy="635000"/>
          </a:xfrm>
          <a:prstGeom prst="rect">
            <a:avLst/>
          </a:prstGeom>
          <a:noFill/>
          <a:ln>
            <a:noFill/>
          </a:ln>
        </p:spPr>
      </p:pic>
      <p:grpSp>
        <p:nvGrpSpPr>
          <p:cNvPr id="77" name="Google Shape;77;p2"/>
          <p:cNvGrpSpPr/>
          <p:nvPr/>
        </p:nvGrpSpPr>
        <p:grpSpPr>
          <a:xfrm>
            <a:off x="8205787" y="5981700"/>
            <a:ext cx="650875" cy="269875"/>
            <a:chOff x="1247" y="30"/>
            <a:chExt cx="680" cy="227"/>
          </a:xfrm>
        </p:grpSpPr>
        <p:sp>
          <p:nvSpPr>
            <p:cNvPr id="78" name="Google Shape;78;p2"/>
            <p:cNvSpPr/>
            <p:nvPr/>
          </p:nvSpPr>
          <p:spPr>
            <a:xfrm>
              <a:off x="1247" y="30"/>
              <a:ext cx="680" cy="227"/>
            </a:xfrm>
            <a:prstGeom prst="roundRect">
              <a:avLst>
                <a:gd fmla="val 16667" name="adj"/>
              </a:avLst>
            </a:prstGeom>
            <a:solidFill>
              <a:schemeClr val="lt1"/>
            </a:solidFill>
            <a:ln cap="flat" cmpd="sng" w="9525">
              <a:solidFill>
                <a:srgbClr val="B4007C"/>
              </a:solidFill>
              <a:prstDash val="solid"/>
              <a:miter lim="800000"/>
              <a:headEnd len="sm" w="sm" type="none"/>
              <a:tailEnd len="sm" w="sm" type="none"/>
            </a:ln>
          </p:spPr>
          <p:txBody>
            <a:bodyPr anchorCtr="0" anchor="ctr" bIns="45700" lIns="91425" spcFirstLastPara="1" rIns="54000" wrap="square" tIns="45700">
              <a:noAutofit/>
            </a:bodyPr>
            <a:lstStyle/>
            <a:p>
              <a:pPr indent="0" lvl="0" marL="0" marR="0" rtl="0" algn="r">
                <a:lnSpc>
                  <a:spcPct val="100000"/>
                </a:lnSpc>
                <a:spcBef>
                  <a:spcPts val="0"/>
                </a:spcBef>
                <a:spcAft>
                  <a:spcPts val="0"/>
                </a:spcAft>
                <a:buClr>
                  <a:srgbClr val="B4007C"/>
                </a:buClr>
                <a:buSzPts val="1000"/>
                <a:buFont typeface="Arial"/>
                <a:buNone/>
              </a:pPr>
              <a:r>
                <a:rPr b="1" i="0" lang="en-US" sz="1000" u="none">
                  <a:solidFill>
                    <a:srgbClr val="B4007C"/>
                  </a:solidFill>
                  <a:latin typeface="Arial"/>
                  <a:ea typeface="Arial"/>
                  <a:cs typeface="Arial"/>
                  <a:sym typeface="Arial"/>
                </a:rPr>
                <a:t>Seguir</a:t>
              </a:r>
              <a:endParaRPr/>
            </a:p>
          </p:txBody>
        </p:sp>
        <p:sp>
          <p:nvSpPr>
            <p:cNvPr id="79" name="Google Shape;79;p2"/>
            <p:cNvSpPr/>
            <p:nvPr/>
          </p:nvSpPr>
          <p:spPr>
            <a:xfrm>
              <a:off x="1247" y="73"/>
              <a:ext cx="136" cy="136"/>
            </a:xfrm>
            <a:prstGeom prst="ellipse">
              <a:avLst/>
            </a:prstGeom>
            <a:solidFill>
              <a:srgbClr val="B4007C"/>
            </a:solidFill>
            <a:ln cap="flat" cmpd="sng" w="9525">
              <a:solidFill>
                <a:srgbClr val="B400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 name="Google Shape;80;p2"/>
            <p:cNvSpPr/>
            <p:nvPr/>
          </p:nvSpPr>
          <p:spPr>
            <a:xfrm rot="5400000">
              <a:off x="1281" y="101"/>
              <a:ext cx="90" cy="78"/>
            </a:xfrm>
            <a:prstGeom prst="triangle">
              <a:avLst>
                <a:gd fmla="val 50000" name="adj"/>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pic>
        <p:nvPicPr>
          <p:cNvPr id="81" name="Google Shape;81;p2"/>
          <p:cNvPicPr preferRelativeResize="0"/>
          <p:nvPr/>
        </p:nvPicPr>
        <p:blipFill rotWithShape="1">
          <a:blip r:embed="rId4">
            <a:alphaModFix/>
          </a:blip>
          <a:srcRect b="0" l="0" r="0" t="0"/>
          <a:stretch/>
        </p:blipFill>
        <p:spPr>
          <a:xfrm>
            <a:off x="679450" y="1162050"/>
            <a:ext cx="7483475" cy="5200650"/>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756" name="Shape 756"/>
        <p:cNvGrpSpPr/>
        <p:nvPr/>
      </p:nvGrpSpPr>
      <p:grpSpPr>
        <a:xfrm>
          <a:off x="0" y="0"/>
          <a:ext cx="0" cy="0"/>
          <a:chOff x="0" y="0"/>
          <a:chExt cx="0" cy="0"/>
        </a:xfrm>
      </p:grpSpPr>
      <p:sp>
        <p:nvSpPr>
          <p:cNvPr id="757" name="Google Shape;757;p20"/>
          <p:cNvSpPr txBox="1"/>
          <p:nvPr/>
        </p:nvSpPr>
        <p:spPr>
          <a:xfrm>
            <a:off x="611187" y="901700"/>
            <a:ext cx="4608512"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Internet</a:t>
            </a:r>
            <a:endParaRPr/>
          </a:p>
        </p:txBody>
      </p:sp>
      <p:cxnSp>
        <p:nvCxnSpPr>
          <p:cNvPr id="758" name="Google Shape;758;p20"/>
          <p:cNvCxnSpPr/>
          <p:nvPr/>
        </p:nvCxnSpPr>
        <p:spPr>
          <a:xfrm>
            <a:off x="142875" y="1268412"/>
            <a:ext cx="8893175" cy="0"/>
          </a:xfrm>
          <a:prstGeom prst="straightConnector1">
            <a:avLst/>
          </a:prstGeom>
          <a:noFill/>
          <a:ln cap="flat" cmpd="sng" w="9525">
            <a:solidFill>
              <a:srgbClr val="B4007C"/>
            </a:solidFill>
            <a:prstDash val="solid"/>
            <a:miter lim="800000"/>
            <a:headEnd len="med" w="med" type="none"/>
            <a:tailEnd len="med" w="med" type="none"/>
          </a:ln>
        </p:spPr>
      </p:cxnSp>
      <p:pic>
        <p:nvPicPr>
          <p:cNvPr id="759" name="Google Shape;759;p20"/>
          <p:cNvPicPr preferRelativeResize="0"/>
          <p:nvPr/>
        </p:nvPicPr>
        <p:blipFill rotWithShape="1">
          <a:blip r:embed="rId3">
            <a:alphaModFix/>
          </a:blip>
          <a:srcRect b="0" l="0" r="0" t="0"/>
          <a:stretch/>
        </p:blipFill>
        <p:spPr>
          <a:xfrm>
            <a:off x="3175" y="765175"/>
            <a:ext cx="681037" cy="719137"/>
          </a:xfrm>
          <a:prstGeom prst="rect">
            <a:avLst/>
          </a:prstGeom>
          <a:noFill/>
          <a:ln>
            <a:noFill/>
          </a:ln>
        </p:spPr>
      </p:pic>
      <p:sp>
        <p:nvSpPr>
          <p:cNvPr id="760" name="Google Shape;760;p20"/>
          <p:cNvSpPr txBox="1"/>
          <p:nvPr/>
        </p:nvSpPr>
        <p:spPr>
          <a:xfrm>
            <a:off x="263525" y="1450975"/>
            <a:ext cx="8575675" cy="4427537"/>
          </a:xfrm>
          <a:prstGeom prst="rect">
            <a:avLst/>
          </a:prstGeom>
          <a:solidFill>
            <a:schemeClr val="lt1"/>
          </a:solidFill>
          <a:ln cap="flat" cmpd="sng" w="9525">
            <a:solidFill>
              <a:srgbClr val="B4007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83400"/>
              </a:buClr>
              <a:buSzPts val="1600"/>
              <a:buFont typeface="Arial"/>
              <a:buNone/>
            </a:pPr>
            <a:r>
              <a:rPr b="1" i="0" lang="en-US" sz="1600" u="none">
                <a:solidFill>
                  <a:srgbClr val="683400"/>
                </a:solidFill>
                <a:latin typeface="Arial"/>
                <a:ea typeface="Arial"/>
                <a:cs typeface="Arial"/>
                <a:sym typeface="Arial"/>
              </a:rPr>
              <a:t>Películas  </a:t>
            </a:r>
            <a:endParaRPr/>
          </a:p>
        </p:txBody>
      </p:sp>
      <p:sp>
        <p:nvSpPr>
          <p:cNvPr id="761" name="Google Shape;761;p20"/>
          <p:cNvSpPr txBox="1"/>
          <p:nvPr/>
        </p:nvSpPr>
        <p:spPr>
          <a:xfrm>
            <a:off x="477837" y="1892300"/>
            <a:ext cx="3770312" cy="336550"/>
          </a:xfrm>
          <a:prstGeom prst="rect">
            <a:avLst/>
          </a:prstGeom>
          <a:solidFill>
            <a:srgbClr val="FF66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1600"/>
              <a:buFont typeface="Arial"/>
              <a:buNone/>
            </a:pPr>
            <a:r>
              <a:rPr b="1" i="0" lang="en-US" sz="1600" u="none">
                <a:solidFill>
                  <a:schemeClr val="lt1"/>
                </a:solidFill>
                <a:latin typeface="Arial"/>
                <a:ea typeface="Arial"/>
                <a:cs typeface="Arial"/>
                <a:sym typeface="Arial"/>
              </a:rPr>
              <a:t>Raza, espíritu de Franco</a:t>
            </a:r>
            <a:endParaRPr/>
          </a:p>
        </p:txBody>
      </p:sp>
      <p:grpSp>
        <p:nvGrpSpPr>
          <p:cNvPr id="762" name="Google Shape;762;p20"/>
          <p:cNvGrpSpPr/>
          <p:nvPr/>
        </p:nvGrpSpPr>
        <p:grpSpPr>
          <a:xfrm>
            <a:off x="3886200" y="2008187"/>
            <a:ext cx="333375" cy="350837"/>
            <a:chOff x="2737" y="1795"/>
            <a:chExt cx="275" cy="301"/>
          </a:xfrm>
        </p:grpSpPr>
        <p:pic>
          <p:nvPicPr>
            <p:cNvPr id="763" name="Google Shape;763;p20"/>
            <p:cNvPicPr preferRelativeResize="0"/>
            <p:nvPr/>
          </p:nvPicPr>
          <p:blipFill rotWithShape="1">
            <a:blip r:embed="rId3">
              <a:alphaModFix/>
            </a:blip>
            <a:srcRect b="0" l="0" r="0" t="0"/>
            <a:stretch/>
          </p:blipFill>
          <p:spPr>
            <a:xfrm>
              <a:off x="2799" y="1795"/>
              <a:ext cx="213" cy="225"/>
            </a:xfrm>
            <a:prstGeom prst="rect">
              <a:avLst/>
            </a:prstGeom>
            <a:noFill/>
            <a:ln>
              <a:noFill/>
            </a:ln>
          </p:spPr>
        </p:pic>
        <p:pic>
          <p:nvPicPr>
            <p:cNvPr id="764" name="Google Shape;764;p20"/>
            <p:cNvPicPr preferRelativeResize="0"/>
            <p:nvPr/>
          </p:nvPicPr>
          <p:blipFill rotWithShape="1">
            <a:blip r:embed="rId4">
              <a:alphaModFix/>
            </a:blip>
            <a:srcRect b="0" l="0" r="0" t="0"/>
            <a:stretch/>
          </p:blipFill>
          <p:spPr>
            <a:xfrm>
              <a:off x="2737" y="1857"/>
              <a:ext cx="206" cy="239"/>
            </a:xfrm>
            <a:prstGeom prst="rect">
              <a:avLst/>
            </a:prstGeom>
            <a:noFill/>
            <a:ln>
              <a:noFill/>
            </a:ln>
          </p:spPr>
        </p:pic>
      </p:grpSp>
      <p:sp>
        <p:nvSpPr>
          <p:cNvPr id="765" name="Google Shape;765;p20"/>
          <p:cNvSpPr txBox="1"/>
          <p:nvPr/>
        </p:nvSpPr>
        <p:spPr>
          <a:xfrm>
            <a:off x="481012" y="2411412"/>
            <a:ext cx="3768725" cy="336550"/>
          </a:xfrm>
          <a:prstGeom prst="rect">
            <a:avLst/>
          </a:prstGeom>
          <a:solidFill>
            <a:srgbClr val="FF66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1600"/>
              <a:buFont typeface="Arial"/>
              <a:buNone/>
            </a:pPr>
            <a:r>
              <a:rPr b="1" i="0" lang="en-US" sz="1600" u="none">
                <a:solidFill>
                  <a:schemeClr val="lt1"/>
                </a:solidFill>
                <a:latin typeface="Arial"/>
                <a:ea typeface="Arial"/>
                <a:cs typeface="Arial"/>
                <a:sym typeface="Arial"/>
              </a:rPr>
              <a:t>Morir en Madrid (documental)</a:t>
            </a:r>
            <a:endParaRPr/>
          </a:p>
        </p:txBody>
      </p:sp>
      <p:grpSp>
        <p:nvGrpSpPr>
          <p:cNvPr id="766" name="Google Shape;766;p20"/>
          <p:cNvGrpSpPr/>
          <p:nvPr/>
        </p:nvGrpSpPr>
        <p:grpSpPr>
          <a:xfrm>
            <a:off x="3875087" y="2513012"/>
            <a:ext cx="333375" cy="350837"/>
            <a:chOff x="2737" y="1795"/>
            <a:chExt cx="275" cy="301"/>
          </a:xfrm>
        </p:grpSpPr>
        <p:pic>
          <p:nvPicPr>
            <p:cNvPr id="767" name="Google Shape;767;p20"/>
            <p:cNvPicPr preferRelativeResize="0"/>
            <p:nvPr/>
          </p:nvPicPr>
          <p:blipFill rotWithShape="1">
            <a:blip r:embed="rId3">
              <a:alphaModFix/>
            </a:blip>
            <a:srcRect b="0" l="0" r="0" t="0"/>
            <a:stretch/>
          </p:blipFill>
          <p:spPr>
            <a:xfrm>
              <a:off x="2799" y="1795"/>
              <a:ext cx="213" cy="225"/>
            </a:xfrm>
            <a:prstGeom prst="rect">
              <a:avLst/>
            </a:prstGeom>
            <a:noFill/>
            <a:ln>
              <a:noFill/>
            </a:ln>
          </p:spPr>
        </p:pic>
        <p:pic>
          <p:nvPicPr>
            <p:cNvPr id="768" name="Google Shape;768;p20"/>
            <p:cNvPicPr preferRelativeResize="0"/>
            <p:nvPr/>
          </p:nvPicPr>
          <p:blipFill rotWithShape="1">
            <a:blip r:embed="rId4">
              <a:alphaModFix/>
            </a:blip>
            <a:srcRect b="0" l="0" r="0" t="0"/>
            <a:stretch/>
          </p:blipFill>
          <p:spPr>
            <a:xfrm>
              <a:off x="2737" y="1857"/>
              <a:ext cx="206" cy="239"/>
            </a:xfrm>
            <a:prstGeom prst="rect">
              <a:avLst/>
            </a:prstGeom>
            <a:noFill/>
            <a:ln>
              <a:noFill/>
            </a:ln>
          </p:spPr>
        </p:pic>
      </p:grpSp>
      <p:sp>
        <p:nvSpPr>
          <p:cNvPr id="769" name="Google Shape;769;p20"/>
          <p:cNvSpPr txBox="1"/>
          <p:nvPr/>
        </p:nvSpPr>
        <p:spPr>
          <a:xfrm>
            <a:off x="482600" y="2941637"/>
            <a:ext cx="3770312" cy="336550"/>
          </a:xfrm>
          <a:prstGeom prst="rect">
            <a:avLst/>
          </a:prstGeom>
          <a:solidFill>
            <a:srgbClr val="FF66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1600"/>
              <a:buFont typeface="Arial"/>
              <a:buNone/>
            </a:pPr>
            <a:r>
              <a:rPr b="1" i="0" lang="en-US" sz="1600" u="none">
                <a:solidFill>
                  <a:schemeClr val="lt1"/>
                </a:solidFill>
                <a:latin typeface="Arial"/>
                <a:ea typeface="Arial"/>
                <a:cs typeface="Arial"/>
                <a:sym typeface="Arial"/>
              </a:rPr>
              <a:t>Tierra y libertad</a:t>
            </a:r>
            <a:endParaRPr/>
          </a:p>
        </p:txBody>
      </p:sp>
      <p:grpSp>
        <p:nvGrpSpPr>
          <p:cNvPr id="770" name="Google Shape;770;p20"/>
          <p:cNvGrpSpPr/>
          <p:nvPr/>
        </p:nvGrpSpPr>
        <p:grpSpPr>
          <a:xfrm>
            <a:off x="3232150" y="3017837"/>
            <a:ext cx="333375" cy="350837"/>
            <a:chOff x="2737" y="1795"/>
            <a:chExt cx="275" cy="301"/>
          </a:xfrm>
        </p:grpSpPr>
        <p:pic>
          <p:nvPicPr>
            <p:cNvPr id="771" name="Google Shape;771;p20"/>
            <p:cNvPicPr preferRelativeResize="0"/>
            <p:nvPr/>
          </p:nvPicPr>
          <p:blipFill rotWithShape="1">
            <a:blip r:embed="rId3">
              <a:alphaModFix/>
            </a:blip>
            <a:srcRect b="0" l="0" r="0" t="0"/>
            <a:stretch/>
          </p:blipFill>
          <p:spPr>
            <a:xfrm>
              <a:off x="2799" y="1795"/>
              <a:ext cx="213" cy="225"/>
            </a:xfrm>
            <a:prstGeom prst="rect">
              <a:avLst/>
            </a:prstGeom>
            <a:noFill/>
            <a:ln>
              <a:noFill/>
            </a:ln>
          </p:spPr>
        </p:pic>
        <p:pic>
          <p:nvPicPr>
            <p:cNvPr id="772" name="Google Shape;772;p20"/>
            <p:cNvPicPr preferRelativeResize="0"/>
            <p:nvPr/>
          </p:nvPicPr>
          <p:blipFill rotWithShape="1">
            <a:blip r:embed="rId4">
              <a:alphaModFix/>
            </a:blip>
            <a:srcRect b="0" l="0" r="0" t="0"/>
            <a:stretch/>
          </p:blipFill>
          <p:spPr>
            <a:xfrm>
              <a:off x="2737" y="1857"/>
              <a:ext cx="206" cy="239"/>
            </a:xfrm>
            <a:prstGeom prst="rect">
              <a:avLst/>
            </a:prstGeom>
            <a:noFill/>
            <a:ln>
              <a:noFill/>
            </a:ln>
          </p:spPr>
        </p:pic>
      </p:grpSp>
      <p:sp>
        <p:nvSpPr>
          <p:cNvPr id="773" name="Google Shape;773;p20"/>
          <p:cNvSpPr/>
          <p:nvPr/>
        </p:nvSpPr>
        <p:spPr>
          <a:xfrm>
            <a:off x="3438525" y="1789112"/>
            <a:ext cx="206375" cy="361950"/>
          </a:xfrm>
          <a:custGeom>
            <a:rect b="b" l="l" r="r" t="t"/>
            <a:pathLst>
              <a:path extrusionOk="0" h="120000" w="120000">
                <a:moveTo>
                  <a:pt x="0" y="0"/>
                </a:moveTo>
                <a:lnTo>
                  <a:pt x="120000" y="0"/>
                </a:lnTo>
                <a:lnTo>
                  <a:pt x="120000" y="120000"/>
                </a:lnTo>
                <a:lnTo>
                  <a:pt x="0" y="120000"/>
                </a:lnTo>
                <a:close/>
                <a:moveTo>
                  <a:pt x="60000" y="34342"/>
                </a:moveTo>
                <a:lnTo>
                  <a:pt x="60000" y="34342"/>
                </a:lnTo>
                <a:cubicBezTo>
                  <a:pt x="84853" y="34342"/>
                  <a:pt x="105000" y="45830"/>
                  <a:pt x="105000" y="60000"/>
                </a:cubicBezTo>
                <a:cubicBezTo>
                  <a:pt x="105000" y="74170"/>
                  <a:pt x="84853" y="85658"/>
                  <a:pt x="60000" y="85658"/>
                </a:cubicBezTo>
                <a:cubicBezTo>
                  <a:pt x="35147" y="85658"/>
                  <a:pt x="15000" y="74170"/>
                  <a:pt x="15000" y="60000"/>
                </a:cubicBezTo>
                <a:cubicBezTo>
                  <a:pt x="15000" y="45830"/>
                  <a:pt x="35147" y="34342"/>
                  <a:pt x="60000" y="34342"/>
                </a:cubicBezTo>
                <a:close/>
              </a:path>
              <a:path extrusionOk="0" fill="darken" h="120000" w="120000">
                <a:moveTo>
                  <a:pt x="60000" y="34342"/>
                </a:moveTo>
                <a:lnTo>
                  <a:pt x="60000" y="34342"/>
                </a:lnTo>
                <a:cubicBezTo>
                  <a:pt x="84853" y="34342"/>
                  <a:pt x="105000" y="45830"/>
                  <a:pt x="105000" y="60000"/>
                </a:cubicBezTo>
                <a:cubicBezTo>
                  <a:pt x="105000" y="74170"/>
                  <a:pt x="84853" y="85658"/>
                  <a:pt x="60000" y="85658"/>
                </a:cubicBezTo>
                <a:cubicBezTo>
                  <a:pt x="35147" y="85658"/>
                  <a:pt x="15000" y="74170"/>
                  <a:pt x="15000" y="60000"/>
                </a:cubicBezTo>
                <a:cubicBezTo>
                  <a:pt x="15000" y="45830"/>
                  <a:pt x="35147" y="34342"/>
                  <a:pt x="60000" y="34342"/>
                </a:cubicBezTo>
                <a:close/>
                <a:moveTo>
                  <a:pt x="60000" y="35946"/>
                </a:moveTo>
                <a:cubicBezTo>
                  <a:pt x="64660" y="35946"/>
                  <a:pt x="68438" y="38100"/>
                  <a:pt x="68438" y="40757"/>
                </a:cubicBezTo>
                <a:cubicBezTo>
                  <a:pt x="68438" y="43414"/>
                  <a:pt x="64660" y="45567"/>
                  <a:pt x="60000" y="45567"/>
                </a:cubicBezTo>
                <a:cubicBezTo>
                  <a:pt x="55340" y="45567"/>
                  <a:pt x="51563" y="43414"/>
                  <a:pt x="51563" y="40757"/>
                </a:cubicBezTo>
                <a:cubicBezTo>
                  <a:pt x="51563" y="38100"/>
                  <a:pt x="55340" y="35946"/>
                  <a:pt x="60000" y="35946"/>
                </a:cubicBezTo>
                <a:moveTo>
                  <a:pt x="43125" y="50378"/>
                </a:moveTo>
                <a:lnTo>
                  <a:pt x="43125" y="53586"/>
                </a:lnTo>
                <a:lnTo>
                  <a:pt x="51563" y="53586"/>
                </a:lnTo>
                <a:lnTo>
                  <a:pt x="51563" y="76036"/>
                </a:lnTo>
                <a:lnTo>
                  <a:pt x="43125" y="76036"/>
                </a:lnTo>
                <a:lnTo>
                  <a:pt x="43125" y="79243"/>
                </a:lnTo>
                <a:lnTo>
                  <a:pt x="76875" y="79243"/>
                </a:lnTo>
                <a:lnTo>
                  <a:pt x="76875" y="76036"/>
                </a:lnTo>
                <a:lnTo>
                  <a:pt x="68438" y="76036"/>
                </a:lnTo>
                <a:lnTo>
                  <a:pt x="68438" y="50378"/>
                </a:lnTo>
                <a:close/>
              </a:path>
              <a:path extrusionOk="0" fill="lighten" h="120000" w="120000">
                <a:moveTo>
                  <a:pt x="60000" y="35946"/>
                </a:moveTo>
                <a:cubicBezTo>
                  <a:pt x="64660" y="35946"/>
                  <a:pt x="68438" y="38100"/>
                  <a:pt x="68438" y="40757"/>
                </a:cubicBezTo>
                <a:cubicBezTo>
                  <a:pt x="68438" y="43414"/>
                  <a:pt x="64660" y="45567"/>
                  <a:pt x="60000" y="45567"/>
                </a:cubicBezTo>
                <a:cubicBezTo>
                  <a:pt x="55340" y="45567"/>
                  <a:pt x="51563" y="43414"/>
                  <a:pt x="51563" y="40757"/>
                </a:cubicBezTo>
                <a:cubicBezTo>
                  <a:pt x="51563" y="38100"/>
                  <a:pt x="55340" y="35946"/>
                  <a:pt x="60000" y="35946"/>
                </a:cubicBezTo>
                <a:moveTo>
                  <a:pt x="43125" y="50378"/>
                </a:moveTo>
                <a:lnTo>
                  <a:pt x="68438" y="50378"/>
                </a:lnTo>
                <a:lnTo>
                  <a:pt x="68438" y="76036"/>
                </a:lnTo>
                <a:lnTo>
                  <a:pt x="76875" y="76036"/>
                </a:lnTo>
                <a:lnTo>
                  <a:pt x="76875" y="79243"/>
                </a:lnTo>
                <a:lnTo>
                  <a:pt x="43125" y="79243"/>
                </a:lnTo>
                <a:lnTo>
                  <a:pt x="43125" y="76036"/>
                </a:lnTo>
                <a:lnTo>
                  <a:pt x="51563" y="76036"/>
                </a:lnTo>
                <a:lnTo>
                  <a:pt x="51563" y="53586"/>
                </a:lnTo>
                <a:lnTo>
                  <a:pt x="43125" y="53586"/>
                </a:lnTo>
                <a:close/>
              </a:path>
              <a:path extrusionOk="0" fill="none" h="120000" w="120000">
                <a:moveTo>
                  <a:pt x="60000" y="34342"/>
                </a:moveTo>
                <a:lnTo>
                  <a:pt x="60000" y="34342"/>
                </a:lnTo>
                <a:cubicBezTo>
                  <a:pt x="84853" y="34342"/>
                  <a:pt x="105000" y="45830"/>
                  <a:pt x="105000" y="60000"/>
                </a:cubicBezTo>
                <a:cubicBezTo>
                  <a:pt x="105000" y="74170"/>
                  <a:pt x="84853" y="85658"/>
                  <a:pt x="60000" y="85658"/>
                </a:cubicBezTo>
                <a:cubicBezTo>
                  <a:pt x="35147" y="85658"/>
                  <a:pt x="15000" y="74170"/>
                  <a:pt x="15000" y="60000"/>
                </a:cubicBezTo>
                <a:cubicBezTo>
                  <a:pt x="15000" y="45830"/>
                  <a:pt x="35147" y="34342"/>
                  <a:pt x="60000" y="34342"/>
                </a:cubicBezTo>
                <a:close/>
                <a:moveTo>
                  <a:pt x="60000" y="35946"/>
                </a:moveTo>
                <a:cubicBezTo>
                  <a:pt x="64660" y="35946"/>
                  <a:pt x="68438" y="38100"/>
                  <a:pt x="68438" y="40757"/>
                </a:cubicBezTo>
                <a:cubicBezTo>
                  <a:pt x="68438" y="43414"/>
                  <a:pt x="64660" y="45567"/>
                  <a:pt x="60000" y="45567"/>
                </a:cubicBezTo>
                <a:cubicBezTo>
                  <a:pt x="55340" y="45567"/>
                  <a:pt x="51563" y="43414"/>
                  <a:pt x="51563" y="40757"/>
                </a:cubicBezTo>
                <a:cubicBezTo>
                  <a:pt x="51563" y="38100"/>
                  <a:pt x="55340" y="35946"/>
                  <a:pt x="60000" y="35946"/>
                </a:cubicBezTo>
                <a:moveTo>
                  <a:pt x="43125" y="50378"/>
                </a:moveTo>
                <a:lnTo>
                  <a:pt x="68438" y="50378"/>
                </a:lnTo>
                <a:lnTo>
                  <a:pt x="68438" y="76036"/>
                </a:lnTo>
                <a:lnTo>
                  <a:pt x="76875" y="76036"/>
                </a:lnTo>
                <a:lnTo>
                  <a:pt x="76875" y="79243"/>
                </a:lnTo>
                <a:lnTo>
                  <a:pt x="43125" y="79243"/>
                </a:lnTo>
                <a:lnTo>
                  <a:pt x="43125" y="76036"/>
                </a:lnTo>
                <a:lnTo>
                  <a:pt x="51563" y="76036"/>
                </a:lnTo>
                <a:lnTo>
                  <a:pt x="51563" y="53586"/>
                </a:lnTo>
                <a:lnTo>
                  <a:pt x="43125" y="53586"/>
                </a:lnTo>
                <a:close/>
              </a:path>
              <a:path extrusionOk="0" fill="none" h="120000" w="120000">
                <a:moveTo>
                  <a:pt x="0" y="0"/>
                </a:moveTo>
                <a:lnTo>
                  <a:pt x="120000" y="0"/>
                </a:lnTo>
                <a:lnTo>
                  <a:pt x="120000" y="120000"/>
                </a:lnTo>
                <a:lnTo>
                  <a:pt x="0" y="120000"/>
                </a:lnTo>
                <a:close/>
              </a:path>
            </a:pathLst>
          </a:custGeom>
          <a:solidFill>
            <a:srgbClr val="CCCC00"/>
          </a:solidFill>
          <a:ln>
            <a:noFill/>
          </a:ln>
          <a:effectLst>
            <a:outerShdw blurRad="63500" dir="2700000" dist="35921">
              <a:srgbClr val="808080"/>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774" name="Google Shape;774;p20"/>
          <p:cNvGrpSpPr/>
          <p:nvPr/>
        </p:nvGrpSpPr>
        <p:grpSpPr>
          <a:xfrm>
            <a:off x="3848100" y="3017837"/>
            <a:ext cx="333375" cy="350837"/>
            <a:chOff x="2737" y="1795"/>
            <a:chExt cx="275" cy="301"/>
          </a:xfrm>
        </p:grpSpPr>
        <p:pic>
          <p:nvPicPr>
            <p:cNvPr id="775" name="Google Shape;775;p20"/>
            <p:cNvPicPr preferRelativeResize="0"/>
            <p:nvPr/>
          </p:nvPicPr>
          <p:blipFill rotWithShape="1">
            <a:blip r:embed="rId3">
              <a:alphaModFix/>
            </a:blip>
            <a:srcRect b="0" l="0" r="0" t="0"/>
            <a:stretch/>
          </p:blipFill>
          <p:spPr>
            <a:xfrm>
              <a:off x="2799" y="1795"/>
              <a:ext cx="213" cy="225"/>
            </a:xfrm>
            <a:prstGeom prst="rect">
              <a:avLst/>
            </a:prstGeom>
            <a:noFill/>
            <a:ln>
              <a:noFill/>
            </a:ln>
          </p:spPr>
        </p:pic>
        <p:pic>
          <p:nvPicPr>
            <p:cNvPr id="776" name="Google Shape;776;p20"/>
            <p:cNvPicPr preferRelativeResize="0"/>
            <p:nvPr/>
          </p:nvPicPr>
          <p:blipFill rotWithShape="1">
            <a:blip r:embed="rId4">
              <a:alphaModFix/>
            </a:blip>
            <a:srcRect b="0" l="0" r="0" t="0"/>
            <a:stretch/>
          </p:blipFill>
          <p:spPr>
            <a:xfrm>
              <a:off x="2737" y="1857"/>
              <a:ext cx="206" cy="239"/>
            </a:xfrm>
            <a:prstGeom prst="rect">
              <a:avLst/>
            </a:prstGeom>
            <a:noFill/>
            <a:ln>
              <a:noFill/>
            </a:ln>
          </p:spPr>
        </p:pic>
      </p:grpSp>
      <p:sp>
        <p:nvSpPr>
          <p:cNvPr id="777" name="Google Shape;777;p20"/>
          <p:cNvSpPr/>
          <p:nvPr/>
        </p:nvSpPr>
        <p:spPr>
          <a:xfrm>
            <a:off x="2897187" y="2844800"/>
            <a:ext cx="193675" cy="347662"/>
          </a:xfrm>
          <a:custGeom>
            <a:rect b="b" l="l" r="r" t="t"/>
            <a:pathLst>
              <a:path extrusionOk="0" h="120000" w="120000">
                <a:moveTo>
                  <a:pt x="0" y="0"/>
                </a:moveTo>
                <a:lnTo>
                  <a:pt x="120000" y="0"/>
                </a:lnTo>
                <a:lnTo>
                  <a:pt x="120000" y="120000"/>
                </a:lnTo>
                <a:lnTo>
                  <a:pt x="0" y="120000"/>
                </a:lnTo>
                <a:close/>
                <a:moveTo>
                  <a:pt x="60000" y="34931"/>
                </a:moveTo>
                <a:lnTo>
                  <a:pt x="60000" y="34931"/>
                </a:lnTo>
                <a:cubicBezTo>
                  <a:pt x="84853" y="34931"/>
                  <a:pt x="105000" y="46155"/>
                  <a:pt x="105000" y="60000"/>
                </a:cubicBezTo>
                <a:cubicBezTo>
                  <a:pt x="105000" y="73845"/>
                  <a:pt x="84853" y="85069"/>
                  <a:pt x="60000" y="85069"/>
                </a:cubicBezTo>
                <a:cubicBezTo>
                  <a:pt x="35147" y="85069"/>
                  <a:pt x="15000" y="73845"/>
                  <a:pt x="15000" y="60000"/>
                </a:cubicBezTo>
                <a:cubicBezTo>
                  <a:pt x="15000" y="46155"/>
                  <a:pt x="35147" y="34931"/>
                  <a:pt x="60000" y="34931"/>
                </a:cubicBezTo>
                <a:close/>
              </a:path>
              <a:path extrusionOk="0" fill="darken" h="120000" w="120000">
                <a:moveTo>
                  <a:pt x="60000" y="34931"/>
                </a:moveTo>
                <a:lnTo>
                  <a:pt x="60000" y="34931"/>
                </a:lnTo>
                <a:cubicBezTo>
                  <a:pt x="84853" y="34931"/>
                  <a:pt x="105000" y="46155"/>
                  <a:pt x="105000" y="60000"/>
                </a:cubicBezTo>
                <a:cubicBezTo>
                  <a:pt x="105000" y="73845"/>
                  <a:pt x="84853" y="85069"/>
                  <a:pt x="60000" y="85069"/>
                </a:cubicBezTo>
                <a:cubicBezTo>
                  <a:pt x="35147" y="85069"/>
                  <a:pt x="15000" y="73845"/>
                  <a:pt x="15000" y="60000"/>
                </a:cubicBezTo>
                <a:cubicBezTo>
                  <a:pt x="15000" y="46155"/>
                  <a:pt x="35147" y="34931"/>
                  <a:pt x="60000" y="34931"/>
                </a:cubicBezTo>
                <a:close/>
                <a:moveTo>
                  <a:pt x="60000" y="36498"/>
                </a:moveTo>
                <a:cubicBezTo>
                  <a:pt x="64660" y="36498"/>
                  <a:pt x="68438" y="38603"/>
                  <a:pt x="68438" y="41199"/>
                </a:cubicBezTo>
                <a:cubicBezTo>
                  <a:pt x="68438" y="43795"/>
                  <a:pt x="64660" y="45899"/>
                  <a:pt x="60000" y="45899"/>
                </a:cubicBezTo>
                <a:cubicBezTo>
                  <a:pt x="55340" y="45899"/>
                  <a:pt x="51563" y="43795"/>
                  <a:pt x="51563" y="41199"/>
                </a:cubicBezTo>
                <a:cubicBezTo>
                  <a:pt x="51563" y="38603"/>
                  <a:pt x="55340" y="36498"/>
                  <a:pt x="60000" y="36498"/>
                </a:cubicBezTo>
                <a:moveTo>
                  <a:pt x="43125" y="50599"/>
                </a:moveTo>
                <a:lnTo>
                  <a:pt x="43125" y="53733"/>
                </a:lnTo>
                <a:lnTo>
                  <a:pt x="51563" y="53733"/>
                </a:lnTo>
                <a:lnTo>
                  <a:pt x="51563" y="75668"/>
                </a:lnTo>
                <a:lnTo>
                  <a:pt x="43125" y="75668"/>
                </a:lnTo>
                <a:lnTo>
                  <a:pt x="43125" y="78801"/>
                </a:lnTo>
                <a:lnTo>
                  <a:pt x="76875" y="78801"/>
                </a:lnTo>
                <a:lnTo>
                  <a:pt x="76875" y="75668"/>
                </a:lnTo>
                <a:lnTo>
                  <a:pt x="68438" y="75668"/>
                </a:lnTo>
                <a:lnTo>
                  <a:pt x="68438" y="50599"/>
                </a:lnTo>
                <a:close/>
              </a:path>
              <a:path extrusionOk="0" fill="lighten" h="120000" w="120000">
                <a:moveTo>
                  <a:pt x="60000" y="36498"/>
                </a:moveTo>
                <a:cubicBezTo>
                  <a:pt x="64660" y="36498"/>
                  <a:pt x="68438" y="38603"/>
                  <a:pt x="68438" y="41199"/>
                </a:cubicBezTo>
                <a:cubicBezTo>
                  <a:pt x="68438" y="43795"/>
                  <a:pt x="64660" y="45899"/>
                  <a:pt x="60000" y="45899"/>
                </a:cubicBezTo>
                <a:cubicBezTo>
                  <a:pt x="55340" y="45899"/>
                  <a:pt x="51563" y="43795"/>
                  <a:pt x="51563" y="41199"/>
                </a:cubicBezTo>
                <a:cubicBezTo>
                  <a:pt x="51563" y="38603"/>
                  <a:pt x="55340" y="36498"/>
                  <a:pt x="60000" y="36498"/>
                </a:cubicBezTo>
                <a:moveTo>
                  <a:pt x="43125" y="50599"/>
                </a:moveTo>
                <a:lnTo>
                  <a:pt x="68438" y="50599"/>
                </a:lnTo>
                <a:lnTo>
                  <a:pt x="68438" y="75668"/>
                </a:lnTo>
                <a:lnTo>
                  <a:pt x="76875" y="75668"/>
                </a:lnTo>
                <a:lnTo>
                  <a:pt x="76875" y="78801"/>
                </a:lnTo>
                <a:lnTo>
                  <a:pt x="43125" y="78801"/>
                </a:lnTo>
                <a:lnTo>
                  <a:pt x="43125" y="75668"/>
                </a:lnTo>
                <a:lnTo>
                  <a:pt x="51563" y="75668"/>
                </a:lnTo>
                <a:lnTo>
                  <a:pt x="51563" y="53733"/>
                </a:lnTo>
                <a:lnTo>
                  <a:pt x="43125" y="53733"/>
                </a:lnTo>
                <a:close/>
              </a:path>
              <a:path extrusionOk="0" fill="none" h="120000" w="120000">
                <a:moveTo>
                  <a:pt x="60000" y="34931"/>
                </a:moveTo>
                <a:lnTo>
                  <a:pt x="60000" y="34931"/>
                </a:lnTo>
                <a:cubicBezTo>
                  <a:pt x="84853" y="34931"/>
                  <a:pt x="105000" y="46155"/>
                  <a:pt x="105000" y="60000"/>
                </a:cubicBezTo>
                <a:cubicBezTo>
                  <a:pt x="105000" y="73845"/>
                  <a:pt x="84853" y="85069"/>
                  <a:pt x="60000" y="85069"/>
                </a:cubicBezTo>
                <a:cubicBezTo>
                  <a:pt x="35147" y="85069"/>
                  <a:pt x="15000" y="73845"/>
                  <a:pt x="15000" y="60000"/>
                </a:cubicBezTo>
                <a:cubicBezTo>
                  <a:pt x="15000" y="46155"/>
                  <a:pt x="35147" y="34931"/>
                  <a:pt x="60000" y="34931"/>
                </a:cubicBezTo>
                <a:close/>
                <a:moveTo>
                  <a:pt x="60000" y="36498"/>
                </a:moveTo>
                <a:cubicBezTo>
                  <a:pt x="64660" y="36498"/>
                  <a:pt x="68438" y="38603"/>
                  <a:pt x="68438" y="41199"/>
                </a:cubicBezTo>
                <a:cubicBezTo>
                  <a:pt x="68438" y="43795"/>
                  <a:pt x="64660" y="45899"/>
                  <a:pt x="60000" y="45899"/>
                </a:cubicBezTo>
                <a:cubicBezTo>
                  <a:pt x="55340" y="45899"/>
                  <a:pt x="51563" y="43795"/>
                  <a:pt x="51563" y="41199"/>
                </a:cubicBezTo>
                <a:cubicBezTo>
                  <a:pt x="51563" y="38603"/>
                  <a:pt x="55340" y="36498"/>
                  <a:pt x="60000" y="36498"/>
                </a:cubicBezTo>
                <a:moveTo>
                  <a:pt x="43125" y="50599"/>
                </a:moveTo>
                <a:lnTo>
                  <a:pt x="68438" y="50599"/>
                </a:lnTo>
                <a:lnTo>
                  <a:pt x="68438" y="75668"/>
                </a:lnTo>
                <a:lnTo>
                  <a:pt x="76875" y="75668"/>
                </a:lnTo>
                <a:lnTo>
                  <a:pt x="76875" y="78801"/>
                </a:lnTo>
                <a:lnTo>
                  <a:pt x="43125" y="78801"/>
                </a:lnTo>
                <a:lnTo>
                  <a:pt x="43125" y="75668"/>
                </a:lnTo>
                <a:lnTo>
                  <a:pt x="51563" y="75668"/>
                </a:lnTo>
                <a:lnTo>
                  <a:pt x="51563" y="53733"/>
                </a:lnTo>
                <a:lnTo>
                  <a:pt x="43125" y="53733"/>
                </a:lnTo>
                <a:close/>
              </a:path>
              <a:path extrusionOk="0" fill="none" h="120000" w="120000">
                <a:moveTo>
                  <a:pt x="0" y="0"/>
                </a:moveTo>
                <a:lnTo>
                  <a:pt x="120000" y="0"/>
                </a:lnTo>
                <a:lnTo>
                  <a:pt x="120000" y="120000"/>
                </a:lnTo>
                <a:lnTo>
                  <a:pt x="0" y="120000"/>
                </a:lnTo>
                <a:close/>
              </a:path>
            </a:pathLst>
          </a:custGeom>
          <a:solidFill>
            <a:srgbClr val="CCCC00"/>
          </a:solidFill>
          <a:ln>
            <a:noFill/>
          </a:ln>
          <a:effectLst>
            <a:outerShdw blurRad="63500" dir="2700000" dist="35921">
              <a:srgbClr val="808080"/>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78" name="Google Shape;778;p20"/>
          <p:cNvSpPr txBox="1"/>
          <p:nvPr/>
        </p:nvSpPr>
        <p:spPr>
          <a:xfrm>
            <a:off x="493712" y="3521075"/>
            <a:ext cx="3770312" cy="336550"/>
          </a:xfrm>
          <a:prstGeom prst="rect">
            <a:avLst/>
          </a:prstGeom>
          <a:solidFill>
            <a:srgbClr val="FF66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1600"/>
              <a:buFont typeface="Arial"/>
              <a:buNone/>
            </a:pPr>
            <a:r>
              <a:rPr b="1" i="0" lang="en-US" sz="1600" u="none">
                <a:solidFill>
                  <a:schemeClr val="lt1"/>
                </a:solidFill>
                <a:latin typeface="Arial"/>
                <a:ea typeface="Arial"/>
                <a:cs typeface="Arial"/>
                <a:sym typeface="Arial"/>
              </a:rPr>
              <a:t>Libertarias</a:t>
            </a:r>
            <a:endParaRPr/>
          </a:p>
        </p:txBody>
      </p:sp>
      <p:grpSp>
        <p:nvGrpSpPr>
          <p:cNvPr id="779" name="Google Shape;779;p20"/>
          <p:cNvGrpSpPr/>
          <p:nvPr/>
        </p:nvGrpSpPr>
        <p:grpSpPr>
          <a:xfrm>
            <a:off x="3859212" y="3597275"/>
            <a:ext cx="333375" cy="350837"/>
            <a:chOff x="2737" y="1795"/>
            <a:chExt cx="275" cy="301"/>
          </a:xfrm>
        </p:grpSpPr>
        <p:pic>
          <p:nvPicPr>
            <p:cNvPr id="780" name="Google Shape;780;p20"/>
            <p:cNvPicPr preferRelativeResize="0"/>
            <p:nvPr/>
          </p:nvPicPr>
          <p:blipFill rotWithShape="1">
            <a:blip r:embed="rId3">
              <a:alphaModFix/>
            </a:blip>
            <a:srcRect b="0" l="0" r="0" t="0"/>
            <a:stretch/>
          </p:blipFill>
          <p:spPr>
            <a:xfrm>
              <a:off x="2799" y="1795"/>
              <a:ext cx="213" cy="225"/>
            </a:xfrm>
            <a:prstGeom prst="rect">
              <a:avLst/>
            </a:prstGeom>
            <a:noFill/>
            <a:ln>
              <a:noFill/>
            </a:ln>
          </p:spPr>
        </p:pic>
        <p:pic>
          <p:nvPicPr>
            <p:cNvPr id="781" name="Google Shape;781;p20"/>
            <p:cNvPicPr preferRelativeResize="0"/>
            <p:nvPr/>
          </p:nvPicPr>
          <p:blipFill rotWithShape="1">
            <a:blip r:embed="rId4">
              <a:alphaModFix/>
            </a:blip>
            <a:srcRect b="0" l="0" r="0" t="0"/>
            <a:stretch/>
          </p:blipFill>
          <p:spPr>
            <a:xfrm>
              <a:off x="2737" y="1857"/>
              <a:ext cx="206" cy="239"/>
            </a:xfrm>
            <a:prstGeom prst="rect">
              <a:avLst/>
            </a:prstGeom>
            <a:noFill/>
            <a:ln>
              <a:noFill/>
            </a:ln>
          </p:spPr>
        </p:pic>
      </p:grpSp>
      <p:sp>
        <p:nvSpPr>
          <p:cNvPr id="782" name="Google Shape;782;p20"/>
          <p:cNvSpPr/>
          <p:nvPr/>
        </p:nvSpPr>
        <p:spPr>
          <a:xfrm>
            <a:off x="2908300" y="3424237"/>
            <a:ext cx="193675" cy="347662"/>
          </a:xfrm>
          <a:custGeom>
            <a:rect b="b" l="l" r="r" t="t"/>
            <a:pathLst>
              <a:path extrusionOk="0" h="120000" w="120000">
                <a:moveTo>
                  <a:pt x="0" y="0"/>
                </a:moveTo>
                <a:lnTo>
                  <a:pt x="120000" y="0"/>
                </a:lnTo>
                <a:lnTo>
                  <a:pt x="120000" y="120000"/>
                </a:lnTo>
                <a:lnTo>
                  <a:pt x="0" y="120000"/>
                </a:lnTo>
                <a:close/>
                <a:moveTo>
                  <a:pt x="60000" y="34931"/>
                </a:moveTo>
                <a:lnTo>
                  <a:pt x="60000" y="34931"/>
                </a:lnTo>
                <a:cubicBezTo>
                  <a:pt x="84853" y="34931"/>
                  <a:pt x="105000" y="46155"/>
                  <a:pt x="105000" y="60000"/>
                </a:cubicBezTo>
                <a:cubicBezTo>
                  <a:pt x="105000" y="73845"/>
                  <a:pt x="84853" y="85069"/>
                  <a:pt x="60000" y="85069"/>
                </a:cubicBezTo>
                <a:cubicBezTo>
                  <a:pt x="35147" y="85069"/>
                  <a:pt x="15000" y="73845"/>
                  <a:pt x="15000" y="60000"/>
                </a:cubicBezTo>
                <a:cubicBezTo>
                  <a:pt x="15000" y="46155"/>
                  <a:pt x="35147" y="34931"/>
                  <a:pt x="60000" y="34931"/>
                </a:cubicBezTo>
                <a:close/>
              </a:path>
              <a:path extrusionOk="0" fill="darken" h="120000" w="120000">
                <a:moveTo>
                  <a:pt x="60000" y="34931"/>
                </a:moveTo>
                <a:lnTo>
                  <a:pt x="60000" y="34931"/>
                </a:lnTo>
                <a:cubicBezTo>
                  <a:pt x="84853" y="34931"/>
                  <a:pt x="105000" y="46155"/>
                  <a:pt x="105000" y="60000"/>
                </a:cubicBezTo>
                <a:cubicBezTo>
                  <a:pt x="105000" y="73845"/>
                  <a:pt x="84853" y="85069"/>
                  <a:pt x="60000" y="85069"/>
                </a:cubicBezTo>
                <a:cubicBezTo>
                  <a:pt x="35147" y="85069"/>
                  <a:pt x="15000" y="73845"/>
                  <a:pt x="15000" y="60000"/>
                </a:cubicBezTo>
                <a:cubicBezTo>
                  <a:pt x="15000" y="46155"/>
                  <a:pt x="35147" y="34931"/>
                  <a:pt x="60000" y="34931"/>
                </a:cubicBezTo>
                <a:close/>
                <a:moveTo>
                  <a:pt x="60000" y="36498"/>
                </a:moveTo>
                <a:cubicBezTo>
                  <a:pt x="64660" y="36498"/>
                  <a:pt x="68438" y="38603"/>
                  <a:pt x="68438" y="41199"/>
                </a:cubicBezTo>
                <a:cubicBezTo>
                  <a:pt x="68438" y="43795"/>
                  <a:pt x="64660" y="45899"/>
                  <a:pt x="60000" y="45899"/>
                </a:cubicBezTo>
                <a:cubicBezTo>
                  <a:pt x="55340" y="45899"/>
                  <a:pt x="51563" y="43795"/>
                  <a:pt x="51563" y="41199"/>
                </a:cubicBezTo>
                <a:cubicBezTo>
                  <a:pt x="51563" y="38603"/>
                  <a:pt x="55340" y="36498"/>
                  <a:pt x="60000" y="36498"/>
                </a:cubicBezTo>
                <a:moveTo>
                  <a:pt x="43125" y="50599"/>
                </a:moveTo>
                <a:lnTo>
                  <a:pt x="43125" y="53733"/>
                </a:lnTo>
                <a:lnTo>
                  <a:pt x="51563" y="53733"/>
                </a:lnTo>
                <a:lnTo>
                  <a:pt x="51563" y="75668"/>
                </a:lnTo>
                <a:lnTo>
                  <a:pt x="43125" y="75668"/>
                </a:lnTo>
                <a:lnTo>
                  <a:pt x="43125" y="78801"/>
                </a:lnTo>
                <a:lnTo>
                  <a:pt x="76875" y="78801"/>
                </a:lnTo>
                <a:lnTo>
                  <a:pt x="76875" y="75668"/>
                </a:lnTo>
                <a:lnTo>
                  <a:pt x="68438" y="75668"/>
                </a:lnTo>
                <a:lnTo>
                  <a:pt x="68438" y="50599"/>
                </a:lnTo>
                <a:close/>
              </a:path>
              <a:path extrusionOk="0" fill="lighten" h="120000" w="120000">
                <a:moveTo>
                  <a:pt x="60000" y="36498"/>
                </a:moveTo>
                <a:cubicBezTo>
                  <a:pt x="64660" y="36498"/>
                  <a:pt x="68438" y="38603"/>
                  <a:pt x="68438" y="41199"/>
                </a:cubicBezTo>
                <a:cubicBezTo>
                  <a:pt x="68438" y="43795"/>
                  <a:pt x="64660" y="45899"/>
                  <a:pt x="60000" y="45899"/>
                </a:cubicBezTo>
                <a:cubicBezTo>
                  <a:pt x="55340" y="45899"/>
                  <a:pt x="51563" y="43795"/>
                  <a:pt x="51563" y="41199"/>
                </a:cubicBezTo>
                <a:cubicBezTo>
                  <a:pt x="51563" y="38603"/>
                  <a:pt x="55340" y="36498"/>
                  <a:pt x="60000" y="36498"/>
                </a:cubicBezTo>
                <a:moveTo>
                  <a:pt x="43125" y="50599"/>
                </a:moveTo>
                <a:lnTo>
                  <a:pt x="68438" y="50599"/>
                </a:lnTo>
                <a:lnTo>
                  <a:pt x="68438" y="75668"/>
                </a:lnTo>
                <a:lnTo>
                  <a:pt x="76875" y="75668"/>
                </a:lnTo>
                <a:lnTo>
                  <a:pt x="76875" y="78801"/>
                </a:lnTo>
                <a:lnTo>
                  <a:pt x="43125" y="78801"/>
                </a:lnTo>
                <a:lnTo>
                  <a:pt x="43125" y="75668"/>
                </a:lnTo>
                <a:lnTo>
                  <a:pt x="51563" y="75668"/>
                </a:lnTo>
                <a:lnTo>
                  <a:pt x="51563" y="53733"/>
                </a:lnTo>
                <a:lnTo>
                  <a:pt x="43125" y="53733"/>
                </a:lnTo>
                <a:close/>
              </a:path>
              <a:path extrusionOk="0" fill="none" h="120000" w="120000">
                <a:moveTo>
                  <a:pt x="60000" y="34931"/>
                </a:moveTo>
                <a:lnTo>
                  <a:pt x="60000" y="34931"/>
                </a:lnTo>
                <a:cubicBezTo>
                  <a:pt x="84853" y="34931"/>
                  <a:pt x="105000" y="46155"/>
                  <a:pt x="105000" y="60000"/>
                </a:cubicBezTo>
                <a:cubicBezTo>
                  <a:pt x="105000" y="73845"/>
                  <a:pt x="84853" y="85069"/>
                  <a:pt x="60000" y="85069"/>
                </a:cubicBezTo>
                <a:cubicBezTo>
                  <a:pt x="35147" y="85069"/>
                  <a:pt x="15000" y="73845"/>
                  <a:pt x="15000" y="60000"/>
                </a:cubicBezTo>
                <a:cubicBezTo>
                  <a:pt x="15000" y="46155"/>
                  <a:pt x="35147" y="34931"/>
                  <a:pt x="60000" y="34931"/>
                </a:cubicBezTo>
                <a:close/>
                <a:moveTo>
                  <a:pt x="60000" y="36498"/>
                </a:moveTo>
                <a:cubicBezTo>
                  <a:pt x="64660" y="36498"/>
                  <a:pt x="68438" y="38603"/>
                  <a:pt x="68438" y="41199"/>
                </a:cubicBezTo>
                <a:cubicBezTo>
                  <a:pt x="68438" y="43795"/>
                  <a:pt x="64660" y="45899"/>
                  <a:pt x="60000" y="45899"/>
                </a:cubicBezTo>
                <a:cubicBezTo>
                  <a:pt x="55340" y="45899"/>
                  <a:pt x="51563" y="43795"/>
                  <a:pt x="51563" y="41199"/>
                </a:cubicBezTo>
                <a:cubicBezTo>
                  <a:pt x="51563" y="38603"/>
                  <a:pt x="55340" y="36498"/>
                  <a:pt x="60000" y="36498"/>
                </a:cubicBezTo>
                <a:moveTo>
                  <a:pt x="43125" y="50599"/>
                </a:moveTo>
                <a:lnTo>
                  <a:pt x="68438" y="50599"/>
                </a:lnTo>
                <a:lnTo>
                  <a:pt x="68438" y="75668"/>
                </a:lnTo>
                <a:lnTo>
                  <a:pt x="76875" y="75668"/>
                </a:lnTo>
                <a:lnTo>
                  <a:pt x="76875" y="78801"/>
                </a:lnTo>
                <a:lnTo>
                  <a:pt x="43125" y="78801"/>
                </a:lnTo>
                <a:lnTo>
                  <a:pt x="43125" y="75668"/>
                </a:lnTo>
                <a:lnTo>
                  <a:pt x="51563" y="75668"/>
                </a:lnTo>
                <a:lnTo>
                  <a:pt x="51563" y="53733"/>
                </a:lnTo>
                <a:lnTo>
                  <a:pt x="43125" y="53733"/>
                </a:lnTo>
                <a:close/>
              </a:path>
              <a:path extrusionOk="0" fill="none" h="120000" w="120000">
                <a:moveTo>
                  <a:pt x="0" y="0"/>
                </a:moveTo>
                <a:lnTo>
                  <a:pt x="120000" y="0"/>
                </a:lnTo>
                <a:lnTo>
                  <a:pt x="120000" y="120000"/>
                </a:lnTo>
                <a:lnTo>
                  <a:pt x="0" y="120000"/>
                </a:lnTo>
                <a:close/>
              </a:path>
            </a:pathLst>
          </a:custGeom>
          <a:solidFill>
            <a:srgbClr val="CCCC00"/>
          </a:solidFill>
          <a:ln>
            <a:noFill/>
          </a:ln>
          <a:effectLst>
            <a:outerShdw blurRad="63500" dir="2700000" dist="35921">
              <a:srgbClr val="808080"/>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3" name="Google Shape;783;p20"/>
          <p:cNvSpPr txBox="1"/>
          <p:nvPr/>
        </p:nvSpPr>
        <p:spPr>
          <a:xfrm>
            <a:off x="493712" y="4098925"/>
            <a:ext cx="3770312" cy="320675"/>
          </a:xfrm>
          <a:prstGeom prst="rect">
            <a:avLst/>
          </a:prstGeom>
          <a:solidFill>
            <a:srgbClr val="FF66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1500"/>
              <a:buFont typeface="Arial"/>
              <a:buNone/>
            </a:pPr>
            <a:r>
              <a:rPr b="1" i="0" lang="en-US" sz="1500" u="none">
                <a:solidFill>
                  <a:schemeClr val="lt1"/>
                </a:solidFill>
                <a:latin typeface="Arial"/>
                <a:ea typeface="Arial"/>
                <a:cs typeface="Arial"/>
                <a:sym typeface="Arial"/>
              </a:rPr>
              <a:t>La lengua de las mariposas</a:t>
            </a:r>
            <a:r>
              <a:rPr b="0" i="0" lang="en-US" sz="1500" u="none">
                <a:solidFill>
                  <a:schemeClr val="lt1"/>
                </a:solidFill>
                <a:latin typeface="Arial"/>
                <a:ea typeface="Arial"/>
                <a:cs typeface="Arial"/>
                <a:sym typeface="Arial"/>
              </a:rPr>
              <a:t> </a:t>
            </a:r>
            <a:endParaRPr/>
          </a:p>
        </p:txBody>
      </p:sp>
      <p:grpSp>
        <p:nvGrpSpPr>
          <p:cNvPr id="784" name="Google Shape;784;p20"/>
          <p:cNvGrpSpPr/>
          <p:nvPr/>
        </p:nvGrpSpPr>
        <p:grpSpPr>
          <a:xfrm>
            <a:off x="3859212" y="4175125"/>
            <a:ext cx="333375" cy="350837"/>
            <a:chOff x="2737" y="1795"/>
            <a:chExt cx="275" cy="301"/>
          </a:xfrm>
        </p:grpSpPr>
        <p:pic>
          <p:nvPicPr>
            <p:cNvPr id="785" name="Google Shape;785;p20"/>
            <p:cNvPicPr preferRelativeResize="0"/>
            <p:nvPr/>
          </p:nvPicPr>
          <p:blipFill rotWithShape="1">
            <a:blip r:embed="rId3">
              <a:alphaModFix/>
            </a:blip>
            <a:srcRect b="0" l="0" r="0" t="0"/>
            <a:stretch/>
          </p:blipFill>
          <p:spPr>
            <a:xfrm>
              <a:off x="2799" y="1795"/>
              <a:ext cx="213" cy="225"/>
            </a:xfrm>
            <a:prstGeom prst="rect">
              <a:avLst/>
            </a:prstGeom>
            <a:noFill/>
            <a:ln>
              <a:noFill/>
            </a:ln>
          </p:spPr>
        </p:pic>
        <p:pic>
          <p:nvPicPr>
            <p:cNvPr id="786" name="Google Shape;786;p20"/>
            <p:cNvPicPr preferRelativeResize="0"/>
            <p:nvPr/>
          </p:nvPicPr>
          <p:blipFill rotWithShape="1">
            <a:blip r:embed="rId4">
              <a:alphaModFix/>
            </a:blip>
            <a:srcRect b="0" l="0" r="0" t="0"/>
            <a:stretch/>
          </p:blipFill>
          <p:spPr>
            <a:xfrm>
              <a:off x="2737" y="1857"/>
              <a:ext cx="206" cy="239"/>
            </a:xfrm>
            <a:prstGeom prst="rect">
              <a:avLst/>
            </a:prstGeom>
            <a:noFill/>
            <a:ln>
              <a:noFill/>
            </a:ln>
          </p:spPr>
        </p:pic>
      </p:grpSp>
      <p:sp>
        <p:nvSpPr>
          <p:cNvPr id="787" name="Google Shape;787;p20"/>
          <p:cNvSpPr/>
          <p:nvPr/>
        </p:nvSpPr>
        <p:spPr>
          <a:xfrm>
            <a:off x="3194050" y="4014787"/>
            <a:ext cx="193675" cy="347662"/>
          </a:xfrm>
          <a:custGeom>
            <a:rect b="b" l="l" r="r" t="t"/>
            <a:pathLst>
              <a:path extrusionOk="0" h="120000" w="120000">
                <a:moveTo>
                  <a:pt x="0" y="0"/>
                </a:moveTo>
                <a:lnTo>
                  <a:pt x="120000" y="0"/>
                </a:lnTo>
                <a:lnTo>
                  <a:pt x="120000" y="120000"/>
                </a:lnTo>
                <a:lnTo>
                  <a:pt x="0" y="120000"/>
                </a:lnTo>
                <a:close/>
                <a:moveTo>
                  <a:pt x="60000" y="34931"/>
                </a:moveTo>
                <a:lnTo>
                  <a:pt x="60000" y="34931"/>
                </a:lnTo>
                <a:cubicBezTo>
                  <a:pt x="84853" y="34931"/>
                  <a:pt x="105000" y="46155"/>
                  <a:pt x="105000" y="60000"/>
                </a:cubicBezTo>
                <a:cubicBezTo>
                  <a:pt x="105000" y="73845"/>
                  <a:pt x="84853" y="85069"/>
                  <a:pt x="60000" y="85069"/>
                </a:cubicBezTo>
                <a:cubicBezTo>
                  <a:pt x="35147" y="85069"/>
                  <a:pt x="15000" y="73845"/>
                  <a:pt x="15000" y="60000"/>
                </a:cubicBezTo>
                <a:cubicBezTo>
                  <a:pt x="15000" y="46155"/>
                  <a:pt x="35147" y="34931"/>
                  <a:pt x="60000" y="34931"/>
                </a:cubicBezTo>
                <a:close/>
              </a:path>
              <a:path extrusionOk="0" fill="darken" h="120000" w="120000">
                <a:moveTo>
                  <a:pt x="60000" y="34931"/>
                </a:moveTo>
                <a:lnTo>
                  <a:pt x="60000" y="34931"/>
                </a:lnTo>
                <a:cubicBezTo>
                  <a:pt x="84853" y="34931"/>
                  <a:pt x="105000" y="46155"/>
                  <a:pt x="105000" y="60000"/>
                </a:cubicBezTo>
                <a:cubicBezTo>
                  <a:pt x="105000" y="73845"/>
                  <a:pt x="84853" y="85069"/>
                  <a:pt x="60000" y="85069"/>
                </a:cubicBezTo>
                <a:cubicBezTo>
                  <a:pt x="35147" y="85069"/>
                  <a:pt x="15000" y="73845"/>
                  <a:pt x="15000" y="60000"/>
                </a:cubicBezTo>
                <a:cubicBezTo>
                  <a:pt x="15000" y="46155"/>
                  <a:pt x="35147" y="34931"/>
                  <a:pt x="60000" y="34931"/>
                </a:cubicBezTo>
                <a:close/>
                <a:moveTo>
                  <a:pt x="60000" y="36498"/>
                </a:moveTo>
                <a:cubicBezTo>
                  <a:pt x="64660" y="36498"/>
                  <a:pt x="68438" y="38603"/>
                  <a:pt x="68438" y="41199"/>
                </a:cubicBezTo>
                <a:cubicBezTo>
                  <a:pt x="68438" y="43795"/>
                  <a:pt x="64660" y="45899"/>
                  <a:pt x="60000" y="45899"/>
                </a:cubicBezTo>
                <a:cubicBezTo>
                  <a:pt x="55340" y="45899"/>
                  <a:pt x="51563" y="43795"/>
                  <a:pt x="51563" y="41199"/>
                </a:cubicBezTo>
                <a:cubicBezTo>
                  <a:pt x="51563" y="38603"/>
                  <a:pt x="55340" y="36498"/>
                  <a:pt x="60000" y="36498"/>
                </a:cubicBezTo>
                <a:moveTo>
                  <a:pt x="43125" y="50599"/>
                </a:moveTo>
                <a:lnTo>
                  <a:pt x="43125" y="53733"/>
                </a:lnTo>
                <a:lnTo>
                  <a:pt x="51563" y="53733"/>
                </a:lnTo>
                <a:lnTo>
                  <a:pt x="51563" y="75668"/>
                </a:lnTo>
                <a:lnTo>
                  <a:pt x="43125" y="75668"/>
                </a:lnTo>
                <a:lnTo>
                  <a:pt x="43125" y="78801"/>
                </a:lnTo>
                <a:lnTo>
                  <a:pt x="76875" y="78801"/>
                </a:lnTo>
                <a:lnTo>
                  <a:pt x="76875" y="75668"/>
                </a:lnTo>
                <a:lnTo>
                  <a:pt x="68438" y="75668"/>
                </a:lnTo>
                <a:lnTo>
                  <a:pt x="68438" y="50599"/>
                </a:lnTo>
                <a:close/>
              </a:path>
              <a:path extrusionOk="0" fill="lighten" h="120000" w="120000">
                <a:moveTo>
                  <a:pt x="60000" y="36498"/>
                </a:moveTo>
                <a:cubicBezTo>
                  <a:pt x="64660" y="36498"/>
                  <a:pt x="68438" y="38603"/>
                  <a:pt x="68438" y="41199"/>
                </a:cubicBezTo>
                <a:cubicBezTo>
                  <a:pt x="68438" y="43795"/>
                  <a:pt x="64660" y="45899"/>
                  <a:pt x="60000" y="45899"/>
                </a:cubicBezTo>
                <a:cubicBezTo>
                  <a:pt x="55340" y="45899"/>
                  <a:pt x="51563" y="43795"/>
                  <a:pt x="51563" y="41199"/>
                </a:cubicBezTo>
                <a:cubicBezTo>
                  <a:pt x="51563" y="38603"/>
                  <a:pt x="55340" y="36498"/>
                  <a:pt x="60000" y="36498"/>
                </a:cubicBezTo>
                <a:moveTo>
                  <a:pt x="43125" y="50599"/>
                </a:moveTo>
                <a:lnTo>
                  <a:pt x="68438" y="50599"/>
                </a:lnTo>
                <a:lnTo>
                  <a:pt x="68438" y="75668"/>
                </a:lnTo>
                <a:lnTo>
                  <a:pt x="76875" y="75668"/>
                </a:lnTo>
                <a:lnTo>
                  <a:pt x="76875" y="78801"/>
                </a:lnTo>
                <a:lnTo>
                  <a:pt x="43125" y="78801"/>
                </a:lnTo>
                <a:lnTo>
                  <a:pt x="43125" y="75668"/>
                </a:lnTo>
                <a:lnTo>
                  <a:pt x="51563" y="75668"/>
                </a:lnTo>
                <a:lnTo>
                  <a:pt x="51563" y="53733"/>
                </a:lnTo>
                <a:lnTo>
                  <a:pt x="43125" y="53733"/>
                </a:lnTo>
                <a:close/>
              </a:path>
              <a:path extrusionOk="0" fill="none" h="120000" w="120000">
                <a:moveTo>
                  <a:pt x="60000" y="34931"/>
                </a:moveTo>
                <a:lnTo>
                  <a:pt x="60000" y="34931"/>
                </a:lnTo>
                <a:cubicBezTo>
                  <a:pt x="84853" y="34931"/>
                  <a:pt x="105000" y="46155"/>
                  <a:pt x="105000" y="60000"/>
                </a:cubicBezTo>
                <a:cubicBezTo>
                  <a:pt x="105000" y="73845"/>
                  <a:pt x="84853" y="85069"/>
                  <a:pt x="60000" y="85069"/>
                </a:cubicBezTo>
                <a:cubicBezTo>
                  <a:pt x="35147" y="85069"/>
                  <a:pt x="15000" y="73845"/>
                  <a:pt x="15000" y="60000"/>
                </a:cubicBezTo>
                <a:cubicBezTo>
                  <a:pt x="15000" y="46155"/>
                  <a:pt x="35147" y="34931"/>
                  <a:pt x="60000" y="34931"/>
                </a:cubicBezTo>
                <a:close/>
                <a:moveTo>
                  <a:pt x="60000" y="36498"/>
                </a:moveTo>
                <a:cubicBezTo>
                  <a:pt x="64660" y="36498"/>
                  <a:pt x="68438" y="38603"/>
                  <a:pt x="68438" y="41199"/>
                </a:cubicBezTo>
                <a:cubicBezTo>
                  <a:pt x="68438" y="43795"/>
                  <a:pt x="64660" y="45899"/>
                  <a:pt x="60000" y="45899"/>
                </a:cubicBezTo>
                <a:cubicBezTo>
                  <a:pt x="55340" y="45899"/>
                  <a:pt x="51563" y="43795"/>
                  <a:pt x="51563" y="41199"/>
                </a:cubicBezTo>
                <a:cubicBezTo>
                  <a:pt x="51563" y="38603"/>
                  <a:pt x="55340" y="36498"/>
                  <a:pt x="60000" y="36498"/>
                </a:cubicBezTo>
                <a:moveTo>
                  <a:pt x="43125" y="50599"/>
                </a:moveTo>
                <a:lnTo>
                  <a:pt x="68438" y="50599"/>
                </a:lnTo>
                <a:lnTo>
                  <a:pt x="68438" y="75668"/>
                </a:lnTo>
                <a:lnTo>
                  <a:pt x="76875" y="75668"/>
                </a:lnTo>
                <a:lnTo>
                  <a:pt x="76875" y="78801"/>
                </a:lnTo>
                <a:lnTo>
                  <a:pt x="43125" y="78801"/>
                </a:lnTo>
                <a:lnTo>
                  <a:pt x="43125" y="75668"/>
                </a:lnTo>
                <a:lnTo>
                  <a:pt x="51563" y="75668"/>
                </a:lnTo>
                <a:lnTo>
                  <a:pt x="51563" y="53733"/>
                </a:lnTo>
                <a:lnTo>
                  <a:pt x="43125" y="53733"/>
                </a:lnTo>
                <a:close/>
              </a:path>
              <a:path extrusionOk="0" fill="none" h="120000" w="120000">
                <a:moveTo>
                  <a:pt x="0" y="0"/>
                </a:moveTo>
                <a:lnTo>
                  <a:pt x="120000" y="0"/>
                </a:lnTo>
                <a:lnTo>
                  <a:pt x="120000" y="120000"/>
                </a:lnTo>
                <a:lnTo>
                  <a:pt x="0" y="120000"/>
                </a:lnTo>
                <a:close/>
              </a:path>
            </a:pathLst>
          </a:custGeom>
          <a:solidFill>
            <a:srgbClr val="CCCC00"/>
          </a:solidFill>
          <a:ln>
            <a:noFill/>
          </a:ln>
          <a:effectLst>
            <a:outerShdw blurRad="63500" dir="2700000" dist="35921">
              <a:srgbClr val="808080"/>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788" name="Google Shape;788;p20"/>
          <p:cNvGrpSpPr/>
          <p:nvPr/>
        </p:nvGrpSpPr>
        <p:grpSpPr>
          <a:xfrm>
            <a:off x="3497262" y="4198937"/>
            <a:ext cx="333375" cy="350837"/>
            <a:chOff x="2737" y="1795"/>
            <a:chExt cx="275" cy="301"/>
          </a:xfrm>
        </p:grpSpPr>
        <p:pic>
          <p:nvPicPr>
            <p:cNvPr id="789" name="Google Shape;789;p20"/>
            <p:cNvPicPr preferRelativeResize="0"/>
            <p:nvPr/>
          </p:nvPicPr>
          <p:blipFill rotWithShape="1">
            <a:blip r:embed="rId3">
              <a:alphaModFix/>
            </a:blip>
            <a:srcRect b="0" l="0" r="0" t="0"/>
            <a:stretch/>
          </p:blipFill>
          <p:spPr>
            <a:xfrm>
              <a:off x="2799" y="1795"/>
              <a:ext cx="213" cy="225"/>
            </a:xfrm>
            <a:prstGeom prst="rect">
              <a:avLst/>
            </a:prstGeom>
            <a:noFill/>
            <a:ln>
              <a:noFill/>
            </a:ln>
          </p:spPr>
        </p:pic>
        <p:pic>
          <p:nvPicPr>
            <p:cNvPr id="790" name="Google Shape;790;p20"/>
            <p:cNvPicPr preferRelativeResize="0"/>
            <p:nvPr/>
          </p:nvPicPr>
          <p:blipFill rotWithShape="1">
            <a:blip r:embed="rId4">
              <a:alphaModFix/>
            </a:blip>
            <a:srcRect b="0" l="0" r="0" t="0"/>
            <a:stretch/>
          </p:blipFill>
          <p:spPr>
            <a:xfrm>
              <a:off x="2737" y="1857"/>
              <a:ext cx="206" cy="239"/>
            </a:xfrm>
            <a:prstGeom prst="rect">
              <a:avLst/>
            </a:prstGeom>
            <a:noFill/>
            <a:ln>
              <a:noFill/>
            </a:ln>
          </p:spPr>
        </p:pic>
      </p:grpSp>
      <p:pic>
        <p:nvPicPr>
          <p:cNvPr id="791" name="Google Shape;791;p20"/>
          <p:cNvPicPr preferRelativeResize="0"/>
          <p:nvPr/>
        </p:nvPicPr>
        <p:blipFill rotWithShape="1">
          <a:blip r:embed="rId5">
            <a:alphaModFix/>
          </a:blip>
          <a:srcRect b="0" l="0" r="0" t="0"/>
          <a:stretch/>
        </p:blipFill>
        <p:spPr>
          <a:xfrm rot="-1020000">
            <a:off x="4530725" y="1676400"/>
            <a:ext cx="1358900" cy="1936750"/>
          </a:xfrm>
          <a:prstGeom prst="rect">
            <a:avLst/>
          </a:prstGeom>
          <a:noFill/>
          <a:ln>
            <a:noFill/>
          </a:ln>
        </p:spPr>
      </p:pic>
      <p:pic>
        <p:nvPicPr>
          <p:cNvPr id="792" name="Google Shape;792;p20"/>
          <p:cNvPicPr preferRelativeResize="0"/>
          <p:nvPr/>
        </p:nvPicPr>
        <p:blipFill rotWithShape="1">
          <a:blip r:embed="rId6">
            <a:alphaModFix/>
          </a:blip>
          <a:srcRect b="0" l="0" r="0" t="0"/>
          <a:stretch/>
        </p:blipFill>
        <p:spPr>
          <a:xfrm rot="900000">
            <a:off x="4289425" y="3829050"/>
            <a:ext cx="2282825" cy="1703387"/>
          </a:xfrm>
          <a:prstGeom prst="rect">
            <a:avLst/>
          </a:prstGeom>
          <a:noFill/>
          <a:ln>
            <a:noFill/>
          </a:ln>
        </p:spPr>
      </p:pic>
      <p:pic>
        <p:nvPicPr>
          <p:cNvPr id="793" name="Google Shape;793;p20"/>
          <p:cNvPicPr preferRelativeResize="0"/>
          <p:nvPr/>
        </p:nvPicPr>
        <p:blipFill rotWithShape="1">
          <a:blip r:embed="rId7">
            <a:alphaModFix/>
          </a:blip>
          <a:srcRect b="0" l="0" r="0" t="0"/>
          <a:stretch/>
        </p:blipFill>
        <p:spPr>
          <a:xfrm>
            <a:off x="5697537" y="1973262"/>
            <a:ext cx="1390650" cy="2109787"/>
          </a:xfrm>
          <a:prstGeom prst="rect">
            <a:avLst/>
          </a:prstGeom>
          <a:noFill/>
          <a:ln>
            <a:noFill/>
          </a:ln>
        </p:spPr>
      </p:pic>
      <p:pic>
        <p:nvPicPr>
          <p:cNvPr id="794" name="Google Shape;794;p20"/>
          <p:cNvPicPr preferRelativeResize="0"/>
          <p:nvPr/>
        </p:nvPicPr>
        <p:blipFill rotWithShape="1">
          <a:blip r:embed="rId8">
            <a:alphaModFix/>
          </a:blip>
          <a:srcRect b="0" l="0" r="0" t="0"/>
          <a:stretch/>
        </p:blipFill>
        <p:spPr>
          <a:xfrm rot="840000">
            <a:off x="6897687" y="1676400"/>
            <a:ext cx="1690687" cy="2349500"/>
          </a:xfrm>
          <a:prstGeom prst="rect">
            <a:avLst/>
          </a:prstGeom>
          <a:noFill/>
          <a:ln>
            <a:noFill/>
          </a:ln>
        </p:spPr>
      </p:pic>
      <p:pic>
        <p:nvPicPr>
          <p:cNvPr id="795" name="Google Shape;795;p20"/>
          <p:cNvPicPr preferRelativeResize="0"/>
          <p:nvPr/>
        </p:nvPicPr>
        <p:blipFill rotWithShape="1">
          <a:blip r:embed="rId9">
            <a:alphaModFix/>
          </a:blip>
          <a:srcRect b="0" l="0" r="0" t="0"/>
          <a:stretch/>
        </p:blipFill>
        <p:spPr>
          <a:xfrm rot="-960000">
            <a:off x="6688137" y="3622675"/>
            <a:ext cx="1408112" cy="2027237"/>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800" name="Shape 800"/>
        <p:cNvGrpSpPr/>
        <p:nvPr/>
      </p:nvGrpSpPr>
      <p:grpSpPr>
        <a:xfrm>
          <a:off x="0" y="0"/>
          <a:ext cx="0" cy="0"/>
          <a:chOff x="0" y="0"/>
          <a:chExt cx="0" cy="0"/>
        </a:xfrm>
      </p:grpSpPr>
      <p:sp>
        <p:nvSpPr>
          <p:cNvPr id="801" name="Google Shape;801;p21"/>
          <p:cNvSpPr txBox="1"/>
          <p:nvPr/>
        </p:nvSpPr>
        <p:spPr>
          <a:xfrm>
            <a:off x="731837" y="696912"/>
            <a:ext cx="6062662"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Mapa europeo: intervención extranjera</a:t>
            </a:r>
            <a:endParaRPr/>
          </a:p>
        </p:txBody>
      </p:sp>
      <p:cxnSp>
        <p:nvCxnSpPr>
          <p:cNvPr id="802" name="Google Shape;802;p21"/>
          <p:cNvCxnSpPr/>
          <p:nvPr/>
        </p:nvCxnSpPr>
        <p:spPr>
          <a:xfrm>
            <a:off x="0" y="1123950"/>
            <a:ext cx="8893175" cy="0"/>
          </a:xfrm>
          <a:prstGeom prst="straightConnector1">
            <a:avLst/>
          </a:prstGeom>
          <a:noFill/>
          <a:ln cap="flat" cmpd="sng" w="9525">
            <a:solidFill>
              <a:srgbClr val="B4007C"/>
            </a:solidFill>
            <a:prstDash val="solid"/>
            <a:miter lim="800000"/>
            <a:headEnd len="med" w="med" type="none"/>
            <a:tailEnd len="med" w="med" type="none"/>
          </a:ln>
        </p:spPr>
      </p:cxnSp>
      <p:pic>
        <p:nvPicPr>
          <p:cNvPr id="803" name="Google Shape;803;p21"/>
          <p:cNvPicPr preferRelativeResize="0"/>
          <p:nvPr/>
        </p:nvPicPr>
        <p:blipFill rotWithShape="1">
          <a:blip r:embed="rId3">
            <a:alphaModFix/>
          </a:blip>
          <a:srcRect b="0" l="0" r="0" t="0"/>
          <a:stretch/>
        </p:blipFill>
        <p:spPr>
          <a:xfrm>
            <a:off x="169862" y="609600"/>
            <a:ext cx="452437" cy="635000"/>
          </a:xfrm>
          <a:prstGeom prst="rect">
            <a:avLst/>
          </a:prstGeom>
          <a:noFill/>
          <a:ln>
            <a:noFill/>
          </a:ln>
        </p:spPr>
      </p:pic>
      <p:pic>
        <p:nvPicPr>
          <p:cNvPr id="804" name="Google Shape;804;p21"/>
          <p:cNvPicPr preferRelativeResize="0"/>
          <p:nvPr/>
        </p:nvPicPr>
        <p:blipFill rotWithShape="1">
          <a:blip r:embed="rId4">
            <a:alphaModFix/>
          </a:blip>
          <a:srcRect b="0" l="0" r="0" t="0"/>
          <a:stretch/>
        </p:blipFill>
        <p:spPr>
          <a:xfrm>
            <a:off x="679450" y="1144587"/>
            <a:ext cx="7510462" cy="5218112"/>
          </a:xfrm>
          <a:prstGeom prst="rect">
            <a:avLst/>
          </a:prstGeom>
          <a:noFill/>
          <a:ln>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809" name="Shape 809"/>
        <p:cNvGrpSpPr/>
        <p:nvPr/>
      </p:nvGrpSpPr>
      <p:grpSpPr>
        <a:xfrm>
          <a:off x="0" y="0"/>
          <a:ext cx="0" cy="0"/>
          <a:chOff x="0" y="0"/>
          <a:chExt cx="0" cy="0"/>
        </a:xfrm>
      </p:grpSpPr>
      <p:sp>
        <p:nvSpPr>
          <p:cNvPr id="810" name="Google Shape;810;p22"/>
          <p:cNvSpPr txBox="1"/>
          <p:nvPr/>
        </p:nvSpPr>
        <p:spPr>
          <a:xfrm>
            <a:off x="730250" y="593725"/>
            <a:ext cx="3267075"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Cuadro cronológico</a:t>
            </a:r>
            <a:endParaRPr/>
          </a:p>
        </p:txBody>
      </p:sp>
      <p:cxnSp>
        <p:nvCxnSpPr>
          <p:cNvPr id="811" name="Google Shape;811;p22"/>
          <p:cNvCxnSpPr/>
          <p:nvPr/>
        </p:nvCxnSpPr>
        <p:spPr>
          <a:xfrm>
            <a:off x="107950" y="968375"/>
            <a:ext cx="8893175" cy="0"/>
          </a:xfrm>
          <a:prstGeom prst="straightConnector1">
            <a:avLst/>
          </a:prstGeom>
          <a:noFill/>
          <a:ln cap="flat" cmpd="sng" w="9525">
            <a:solidFill>
              <a:srgbClr val="B4007C"/>
            </a:solidFill>
            <a:prstDash val="solid"/>
            <a:miter lim="800000"/>
            <a:headEnd len="med" w="med" type="none"/>
            <a:tailEnd len="med" w="med" type="none"/>
          </a:ln>
        </p:spPr>
      </p:cxnSp>
      <p:pic>
        <p:nvPicPr>
          <p:cNvPr id="812" name="Google Shape;812;p22"/>
          <p:cNvPicPr preferRelativeResize="0"/>
          <p:nvPr/>
        </p:nvPicPr>
        <p:blipFill rotWithShape="1">
          <a:blip r:embed="rId3">
            <a:alphaModFix/>
          </a:blip>
          <a:srcRect b="0" l="0" r="0" t="0"/>
          <a:stretch/>
        </p:blipFill>
        <p:spPr>
          <a:xfrm>
            <a:off x="188912" y="568325"/>
            <a:ext cx="452437" cy="635000"/>
          </a:xfrm>
          <a:prstGeom prst="rect">
            <a:avLst/>
          </a:prstGeom>
          <a:noFill/>
          <a:ln>
            <a:noFill/>
          </a:ln>
        </p:spPr>
      </p:pic>
      <p:pic>
        <p:nvPicPr>
          <p:cNvPr id="813" name="Google Shape;813;p22"/>
          <p:cNvPicPr preferRelativeResize="0"/>
          <p:nvPr/>
        </p:nvPicPr>
        <p:blipFill rotWithShape="1">
          <a:blip r:embed="rId4">
            <a:alphaModFix/>
          </a:blip>
          <a:srcRect b="0" l="0" r="0" t="0"/>
          <a:stretch/>
        </p:blipFill>
        <p:spPr>
          <a:xfrm>
            <a:off x="777875" y="1020762"/>
            <a:ext cx="7859712" cy="5195887"/>
          </a:xfrm>
          <a:prstGeom prst="rect">
            <a:avLst/>
          </a:prstGeom>
          <a:noFill/>
          <a:ln>
            <a:noFill/>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818" name="Shape 818"/>
        <p:cNvGrpSpPr/>
        <p:nvPr/>
      </p:nvGrpSpPr>
      <p:grpSpPr>
        <a:xfrm>
          <a:off x="0" y="0"/>
          <a:ext cx="0" cy="0"/>
          <a:chOff x="0" y="0"/>
          <a:chExt cx="0" cy="0"/>
        </a:xfrm>
      </p:grpSpPr>
      <p:sp>
        <p:nvSpPr>
          <p:cNvPr id="819" name="Google Shape;819;p23"/>
          <p:cNvSpPr txBox="1"/>
          <p:nvPr/>
        </p:nvSpPr>
        <p:spPr>
          <a:xfrm>
            <a:off x="714375" y="727075"/>
            <a:ext cx="55308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Texto: Manifiesto de Franco</a:t>
            </a:r>
            <a:endParaRPr/>
          </a:p>
        </p:txBody>
      </p:sp>
      <p:cxnSp>
        <p:nvCxnSpPr>
          <p:cNvPr id="820" name="Google Shape;820;p23"/>
          <p:cNvCxnSpPr/>
          <p:nvPr/>
        </p:nvCxnSpPr>
        <p:spPr>
          <a:xfrm>
            <a:off x="130175" y="1120775"/>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821" name="Google Shape;821;p23"/>
          <p:cNvSpPr txBox="1"/>
          <p:nvPr/>
        </p:nvSpPr>
        <p:spPr>
          <a:xfrm>
            <a:off x="712787" y="6045200"/>
            <a:ext cx="617537" cy="274637"/>
          </a:xfrm>
          <a:prstGeom prst="rect">
            <a:avLst/>
          </a:prstGeom>
          <a:solidFill>
            <a:srgbClr val="FFCC99"/>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DOC. 1</a:t>
            </a:r>
            <a:endParaRPr/>
          </a:p>
        </p:txBody>
      </p:sp>
      <p:pic>
        <p:nvPicPr>
          <p:cNvPr id="822" name="Google Shape;822;p23"/>
          <p:cNvPicPr preferRelativeResize="0"/>
          <p:nvPr/>
        </p:nvPicPr>
        <p:blipFill rotWithShape="1">
          <a:blip r:embed="rId3">
            <a:alphaModFix/>
          </a:blip>
          <a:srcRect b="0" l="0" r="0" t="0"/>
          <a:stretch/>
        </p:blipFill>
        <p:spPr>
          <a:xfrm>
            <a:off x="192087" y="698500"/>
            <a:ext cx="320675" cy="525462"/>
          </a:xfrm>
          <a:prstGeom prst="rect">
            <a:avLst/>
          </a:prstGeom>
          <a:noFill/>
          <a:ln>
            <a:noFill/>
          </a:ln>
        </p:spPr>
      </p:pic>
      <p:sp>
        <p:nvSpPr>
          <p:cNvPr id="823" name="Google Shape;823;p23"/>
          <p:cNvSpPr txBox="1"/>
          <p:nvPr/>
        </p:nvSpPr>
        <p:spPr>
          <a:xfrm>
            <a:off x="423862" y="1512887"/>
            <a:ext cx="8215312" cy="4346575"/>
          </a:xfrm>
          <a:prstGeom prst="rect">
            <a:avLst/>
          </a:prstGeom>
          <a:solidFill>
            <a:srgbClr val="FFFFCC"/>
          </a:solidFill>
          <a:ln>
            <a:noFill/>
          </a:ln>
          <a:effectLst>
            <a:outerShdw blurRad="63500" dir="2700000" dist="35921">
              <a:srgbClr val="808080"/>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Españoles: a cuantos sentís el santo amor a España, a los que en las filas del Ejército y la Armada habéis hecho profesión de fe en el servicio de la Patria, a cuantos jurasteis defenderla de sus enemigos hasta perder la vida, la Nación os llama a su defensa. La situación de España es cada día más crítica, la anarquía reina en la mayoría de sus campos y pueblos; autoridades de renombre gubernativo presiden cuando no fomentan las revueltas; a tiro de pistola y ametralladoras se dirimen las diferencias entre los ciudadanos, que, alevosa y traidoramente, se asesinan, sin que los poderes públicos impongan la paz y la justicia. Huelgas revolucionarias de todo orden paralizan la vida de la Nación, arruinando y destruyendo sus fuentes de riqueza y creando una situación de hambre que lanzará a la desesperación a los hombres trabajadores. Los monumentos y tesoros artísticos son objeto del más enconado ataque de las hordas revolucionarias, obedeciendo la consigna que reciben de las directivas extranjeras […]. </a:t>
            </a:r>
            <a:endParaRPr/>
          </a:p>
          <a:p>
            <a:pPr indent="0" lvl="0" marL="0" marR="0" rtl="0" algn="just">
              <a:lnSpc>
                <a:spcPct val="100000"/>
              </a:lnSpc>
              <a:spcBef>
                <a:spcPts val="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Justicia, igualdad ante las leyes ofrecemos.</a:t>
            </a:r>
            <a:endParaRPr/>
          </a:p>
          <a:p>
            <a:pPr indent="0" lvl="0" marL="0" marR="0" rtl="0" algn="just">
              <a:lnSpc>
                <a:spcPct val="100000"/>
              </a:lnSpc>
              <a:spcBef>
                <a:spcPts val="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Paz y amor entre los españoles, libertad y fraternidad, exentas de libertinaje y tiranía.</a:t>
            </a:r>
            <a:endParaRPr/>
          </a:p>
          <a:p>
            <a:pPr indent="0" lvl="0" marL="0" marR="0" rtl="0" algn="just">
              <a:lnSpc>
                <a:spcPct val="100000"/>
              </a:lnSpc>
              <a:spcBef>
                <a:spcPts val="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Trabajo para todos, justicia social […] y una equitativa y progresiva distribución de riquezas, sin destruir ni poner en peligro la economía española.</a:t>
            </a:r>
            <a:endParaRPr/>
          </a:p>
          <a:p>
            <a:pPr indent="0" lvl="0" marL="0" marR="0" rtl="0" algn="just">
              <a:lnSpc>
                <a:spcPct val="100000"/>
              </a:lnSpc>
              <a:spcBef>
                <a:spcPts val="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Pero frente a esto una guerra sin cuartel a los explotadores de la política […] que directa o solapadamente intentan destruir a España.</a:t>
            </a:r>
            <a:endParaRPr/>
          </a:p>
          <a:p>
            <a:pPr indent="0" lvl="0" marL="0" marR="0" rtl="0" algn="just">
              <a:lnSpc>
                <a:spcPct val="100000"/>
              </a:lnSpc>
              <a:spcBef>
                <a:spcPts val="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Españoles, ¡¡¡Viva España!!! ¡¡¡Viva el honrado pueblo español!!!</a:t>
            </a:r>
            <a:endParaRPr/>
          </a:p>
          <a:p>
            <a:pPr indent="0" lvl="1" marL="457200" marR="0" rtl="0" algn="just">
              <a:lnSpc>
                <a:spcPct val="100000"/>
              </a:lnSpc>
              <a:spcBef>
                <a:spcPts val="0"/>
              </a:spcBef>
              <a:spcAft>
                <a:spcPts val="0"/>
              </a:spcAft>
              <a:buClr>
                <a:schemeClr val="dk1"/>
              </a:buClr>
              <a:buSzPts val="1400"/>
              <a:buFont typeface="Arial"/>
              <a:buNone/>
            </a:pPr>
            <a:r>
              <a:t/>
            </a:r>
            <a:endParaRPr b="1" i="0" sz="1400" u="none" cap="none" strike="noStrike">
              <a:solidFill>
                <a:srgbClr val="000000"/>
              </a:solidFill>
              <a:latin typeface="Arial"/>
              <a:ea typeface="Arial"/>
              <a:cs typeface="Arial"/>
              <a:sym typeface="Arial"/>
            </a:endParaRPr>
          </a:p>
          <a:p>
            <a:pPr indent="0" lvl="1" marL="457200" marR="0" rtl="0" algn="just">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Francisco Franco, </a:t>
            </a:r>
            <a:r>
              <a:rPr b="1" i="1" lang="en-US" sz="1400" u="none" cap="none" strike="noStrike">
                <a:solidFill>
                  <a:srgbClr val="000000"/>
                </a:solidFill>
                <a:latin typeface="Arial"/>
                <a:ea typeface="Arial"/>
                <a:cs typeface="Arial"/>
                <a:sym typeface="Arial"/>
              </a:rPr>
              <a:t>Diario Oficial del Ministerio de la Guerra, </a:t>
            </a:r>
            <a:r>
              <a:rPr b="1" i="0" lang="en-US" sz="1400" u="none" cap="none" strike="noStrike">
                <a:solidFill>
                  <a:srgbClr val="000000"/>
                </a:solidFill>
                <a:latin typeface="Arial"/>
                <a:ea typeface="Arial"/>
                <a:cs typeface="Arial"/>
                <a:sym typeface="Arial"/>
              </a:rPr>
              <a:t>Tetuán, 25 de julio de 1936</a:t>
            </a:r>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828" name="Shape 828"/>
        <p:cNvGrpSpPr/>
        <p:nvPr/>
      </p:nvGrpSpPr>
      <p:grpSpPr>
        <a:xfrm>
          <a:off x="0" y="0"/>
          <a:ext cx="0" cy="0"/>
          <a:chOff x="0" y="0"/>
          <a:chExt cx="0" cy="0"/>
        </a:xfrm>
      </p:grpSpPr>
      <p:cxnSp>
        <p:nvCxnSpPr>
          <p:cNvPr id="829" name="Google Shape;829;p24"/>
          <p:cNvCxnSpPr/>
          <p:nvPr/>
        </p:nvCxnSpPr>
        <p:spPr>
          <a:xfrm>
            <a:off x="85725" y="984250"/>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830" name="Google Shape;830;p24"/>
          <p:cNvSpPr txBox="1"/>
          <p:nvPr/>
        </p:nvSpPr>
        <p:spPr>
          <a:xfrm>
            <a:off x="696912" y="598487"/>
            <a:ext cx="75057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Texto: La república ante el Comité de No Intervención</a:t>
            </a:r>
            <a:endParaRPr/>
          </a:p>
        </p:txBody>
      </p:sp>
      <p:pic>
        <p:nvPicPr>
          <p:cNvPr id="831" name="Google Shape;831;p24"/>
          <p:cNvPicPr preferRelativeResize="0"/>
          <p:nvPr/>
        </p:nvPicPr>
        <p:blipFill rotWithShape="1">
          <a:blip r:embed="rId3">
            <a:alphaModFix/>
          </a:blip>
          <a:srcRect b="0" l="0" r="0" t="0"/>
          <a:stretch/>
        </p:blipFill>
        <p:spPr>
          <a:xfrm>
            <a:off x="274637" y="554037"/>
            <a:ext cx="320675" cy="525462"/>
          </a:xfrm>
          <a:prstGeom prst="rect">
            <a:avLst/>
          </a:prstGeom>
          <a:noFill/>
          <a:ln>
            <a:noFill/>
          </a:ln>
        </p:spPr>
      </p:pic>
      <p:sp>
        <p:nvSpPr>
          <p:cNvPr id="832" name="Google Shape;832;p24"/>
          <p:cNvSpPr txBox="1"/>
          <p:nvPr/>
        </p:nvSpPr>
        <p:spPr>
          <a:xfrm>
            <a:off x="352425" y="1103312"/>
            <a:ext cx="8501062" cy="4984750"/>
          </a:xfrm>
          <a:prstGeom prst="rect">
            <a:avLst/>
          </a:prstGeom>
          <a:solidFill>
            <a:srgbClr val="FFFFCC"/>
          </a:solidFill>
          <a:ln>
            <a:noFill/>
          </a:ln>
          <a:effectLst>
            <a:outerShdw blurRad="63500" dir="2700000" dist="35921">
              <a:srgbClr val="808080"/>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Ante la situación militar cuya gravedad sería insensato desconocer, el gobierno de la república se cree obligado a dirigir a su solemne llamamiento a la conciencia de los gobiernos de Francia y del Reino Unido, como iniciadores del acuerdo de no intervención, sobre la tremenda y peligrosa iniquidad de mantener en vigor dicho acuerdo cuando su violación abierta, confesada pública y cínicamente por los gobiernos de Alemania e Italia, a favor de los rebeldes es cosa tan notoria que ningún hombre público, consciente de sus responsabilidades, se atreve ya a poner en duda.</a:t>
            </a:r>
            <a:endParaRPr/>
          </a:p>
          <a:p>
            <a:pPr indent="0" lvl="0" marL="0" marR="0" rtl="0" algn="just">
              <a:lnSpc>
                <a:spcPct val="100000"/>
              </a:lnSpc>
              <a:spcBef>
                <a:spcPts val="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Y conviene recordar que estas violaciones no han consistido tan solo en abrir sus mercados a la adquisición de material de guerra por los rebeldes españoles, sino que a la vista del mundo entero y sin el menor escrúpulo, haciendo de ello gala y público motivo de vanagloria, Italia y Alemania no han cesado un instante desde que estalló la rebelión española de proveer a los rebeldes no solo con inmensas cantidades de material bélico de todas clases, sin otra medida que las exigencias de las operaciones militares, sino de considerables masas de combatientes y gran número de expertos, formando parte de los ejércitos de ambos países.</a:t>
            </a:r>
            <a:endParaRPr/>
          </a:p>
          <a:p>
            <a:pPr indent="0" lvl="0" marL="0" marR="0" rtl="0" algn="just">
              <a:lnSpc>
                <a:spcPct val="100000"/>
              </a:lnSpc>
              <a:spcBef>
                <a:spcPts val="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De manera concreta e inmediata, el gobierno de la república está en condiciones de afirmar que las últimas victorias rebeldes en los frentes de Aragón han sido obtenidas gracias a los considerables refuerzos de hombres y material de guerra enviados recientemente a España por Italia y Alemania.</a:t>
            </a:r>
            <a:endParaRPr/>
          </a:p>
          <a:p>
            <a:pPr indent="0" lvl="0" marL="0" marR="0" rtl="0" algn="just">
              <a:lnSpc>
                <a:spcPct val="100000"/>
              </a:lnSpc>
              <a:spcBef>
                <a:spcPts val="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El gobierno de la república no puede inferir a Francia e Inglaterra la ofensa de suponer que su iniciativa para llegar a un acuerdo de no intervención respondía única y exclusivamente a la finalidad egoísta de evitar que la rebelión española provocara una conflagración general en la que ellas mismas se vieran envueltas. Sin duda alguna, esa iniciativa se inspiraba igualmente en el propósito de asegurar al pueblo español la posibilidad de resolver sin intervenciones extranjeras el conflicto surgido en su propio seno como resultado de una profunda y dolorosa crisis interna.</a:t>
            </a:r>
            <a:endParaRPr/>
          </a:p>
          <a:p>
            <a:pPr indent="0" lvl="0" marL="0" marR="0" rtl="0" algn="r">
              <a:lnSpc>
                <a:spcPct val="100000"/>
              </a:lnSpc>
              <a:spcBef>
                <a:spcPts val="0"/>
              </a:spcBef>
              <a:spcAft>
                <a:spcPts val="0"/>
              </a:spcAft>
              <a:buClr>
                <a:srgbClr val="000000"/>
              </a:buClr>
              <a:buSzPts val="1400"/>
              <a:buFont typeface="Arial"/>
              <a:buNone/>
            </a:pPr>
            <a:r>
              <a:rPr b="1" i="0" lang="en-US" sz="1400" u="none">
                <a:solidFill>
                  <a:srgbClr val="000000"/>
                </a:solidFill>
                <a:latin typeface="Arial"/>
                <a:ea typeface="Arial"/>
                <a:cs typeface="Arial"/>
                <a:sym typeface="Arial"/>
              </a:rPr>
              <a:t>Nota del gobierno español, 5 de abril de 1938</a:t>
            </a:r>
            <a:endParaRPr/>
          </a:p>
        </p:txBody>
      </p:sp>
      <p:sp>
        <p:nvSpPr>
          <p:cNvPr id="833" name="Google Shape;833;p24"/>
          <p:cNvSpPr txBox="1"/>
          <p:nvPr/>
        </p:nvSpPr>
        <p:spPr>
          <a:xfrm>
            <a:off x="409575" y="6065837"/>
            <a:ext cx="617537" cy="274637"/>
          </a:xfrm>
          <a:prstGeom prst="rect">
            <a:avLst/>
          </a:prstGeom>
          <a:solidFill>
            <a:srgbClr val="FFCC99"/>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DOC. 2</a:t>
            </a:r>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838" name="Shape 838"/>
        <p:cNvGrpSpPr/>
        <p:nvPr/>
      </p:nvGrpSpPr>
      <p:grpSpPr>
        <a:xfrm>
          <a:off x="0" y="0"/>
          <a:ext cx="0" cy="0"/>
          <a:chOff x="0" y="0"/>
          <a:chExt cx="0" cy="0"/>
        </a:xfrm>
      </p:grpSpPr>
      <p:sp>
        <p:nvSpPr>
          <p:cNvPr id="839" name="Google Shape;839;p25"/>
          <p:cNvSpPr txBox="1"/>
          <p:nvPr/>
        </p:nvSpPr>
        <p:spPr>
          <a:xfrm>
            <a:off x="733425" y="788987"/>
            <a:ext cx="52641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Ayuda militar extranjera y fuentes de financiación de los bandos implicados en la guerra civil</a:t>
            </a:r>
            <a:endParaRPr/>
          </a:p>
        </p:txBody>
      </p:sp>
      <p:cxnSp>
        <p:nvCxnSpPr>
          <p:cNvPr id="840" name="Google Shape;840;p25"/>
          <p:cNvCxnSpPr/>
          <p:nvPr/>
        </p:nvCxnSpPr>
        <p:spPr>
          <a:xfrm>
            <a:off x="117475" y="1455737"/>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841" name="Google Shape;841;p25"/>
          <p:cNvSpPr txBox="1"/>
          <p:nvPr/>
        </p:nvSpPr>
        <p:spPr>
          <a:xfrm>
            <a:off x="411162" y="5992812"/>
            <a:ext cx="617537" cy="274637"/>
          </a:xfrm>
          <a:prstGeom prst="rect">
            <a:avLst/>
          </a:prstGeom>
          <a:solidFill>
            <a:srgbClr val="FFCC99"/>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DOC. 3</a:t>
            </a:r>
            <a:endParaRPr/>
          </a:p>
        </p:txBody>
      </p:sp>
      <p:pic>
        <p:nvPicPr>
          <p:cNvPr id="842" name="Google Shape;842;p25"/>
          <p:cNvPicPr preferRelativeResize="0"/>
          <p:nvPr/>
        </p:nvPicPr>
        <p:blipFill rotWithShape="1">
          <a:blip r:embed="rId3">
            <a:alphaModFix/>
          </a:blip>
          <a:srcRect b="0" l="0" r="0" t="0"/>
          <a:stretch/>
        </p:blipFill>
        <p:spPr>
          <a:xfrm>
            <a:off x="169862" y="977900"/>
            <a:ext cx="452437" cy="635000"/>
          </a:xfrm>
          <a:prstGeom prst="rect">
            <a:avLst/>
          </a:prstGeom>
          <a:noFill/>
          <a:ln>
            <a:noFill/>
          </a:ln>
        </p:spPr>
      </p:pic>
      <p:pic>
        <p:nvPicPr>
          <p:cNvPr id="843" name="Google Shape;843;p25"/>
          <p:cNvPicPr preferRelativeResize="0"/>
          <p:nvPr/>
        </p:nvPicPr>
        <p:blipFill rotWithShape="1">
          <a:blip r:embed="rId4">
            <a:alphaModFix/>
          </a:blip>
          <a:srcRect b="0" l="0" r="0" t="0"/>
          <a:stretch/>
        </p:blipFill>
        <p:spPr>
          <a:xfrm>
            <a:off x="155575" y="1876425"/>
            <a:ext cx="8831262" cy="3917950"/>
          </a:xfrm>
          <a:prstGeom prst="rect">
            <a:avLst/>
          </a:prstGeom>
          <a:noFill/>
          <a:ln>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848" name="Shape 848"/>
        <p:cNvGrpSpPr/>
        <p:nvPr/>
      </p:nvGrpSpPr>
      <p:grpSpPr>
        <a:xfrm>
          <a:off x="0" y="0"/>
          <a:ext cx="0" cy="0"/>
          <a:chOff x="0" y="0"/>
          <a:chExt cx="0" cy="0"/>
        </a:xfrm>
      </p:grpSpPr>
      <p:cxnSp>
        <p:nvCxnSpPr>
          <p:cNvPr id="849" name="Google Shape;849;p26"/>
          <p:cNvCxnSpPr/>
          <p:nvPr/>
        </p:nvCxnSpPr>
        <p:spPr>
          <a:xfrm>
            <a:off x="0" y="1055687"/>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850" name="Google Shape;850;p26"/>
          <p:cNvSpPr txBox="1"/>
          <p:nvPr/>
        </p:nvSpPr>
        <p:spPr>
          <a:xfrm>
            <a:off x="611187" y="669925"/>
            <a:ext cx="75057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Texto: Desigual ayuda a los combatientes</a:t>
            </a:r>
            <a:endParaRPr/>
          </a:p>
        </p:txBody>
      </p:sp>
      <p:pic>
        <p:nvPicPr>
          <p:cNvPr id="851" name="Google Shape;851;p26"/>
          <p:cNvPicPr preferRelativeResize="0"/>
          <p:nvPr/>
        </p:nvPicPr>
        <p:blipFill rotWithShape="1">
          <a:blip r:embed="rId3">
            <a:alphaModFix/>
          </a:blip>
          <a:srcRect b="0" l="0" r="0" t="0"/>
          <a:stretch/>
        </p:blipFill>
        <p:spPr>
          <a:xfrm>
            <a:off x="188912" y="625475"/>
            <a:ext cx="320675" cy="525462"/>
          </a:xfrm>
          <a:prstGeom prst="rect">
            <a:avLst/>
          </a:prstGeom>
          <a:noFill/>
          <a:ln>
            <a:noFill/>
          </a:ln>
        </p:spPr>
      </p:pic>
      <p:sp>
        <p:nvSpPr>
          <p:cNvPr id="852" name="Google Shape;852;p26"/>
          <p:cNvSpPr txBox="1"/>
          <p:nvPr/>
        </p:nvSpPr>
        <p:spPr>
          <a:xfrm>
            <a:off x="365125" y="5962650"/>
            <a:ext cx="617537" cy="274637"/>
          </a:xfrm>
          <a:prstGeom prst="rect">
            <a:avLst/>
          </a:prstGeom>
          <a:solidFill>
            <a:srgbClr val="FFCC99"/>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DOC. 6</a:t>
            </a:r>
            <a:endParaRPr/>
          </a:p>
        </p:txBody>
      </p:sp>
      <p:sp>
        <p:nvSpPr>
          <p:cNvPr id="853" name="Google Shape;853;p26"/>
          <p:cNvSpPr txBox="1"/>
          <p:nvPr/>
        </p:nvSpPr>
        <p:spPr>
          <a:xfrm>
            <a:off x="260350" y="1308100"/>
            <a:ext cx="8556625" cy="4492625"/>
          </a:xfrm>
          <a:prstGeom prst="rect">
            <a:avLst/>
          </a:prstGeom>
          <a:solidFill>
            <a:srgbClr val="FFFFCC"/>
          </a:solidFill>
          <a:ln>
            <a:noFill/>
          </a:ln>
          <a:effectLst>
            <a:outerShdw blurRad="63500" dir="2700000" dist="35921">
              <a:srgbClr val="808080"/>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a:solidFill>
                  <a:srgbClr val="000000"/>
                </a:solidFill>
                <a:latin typeface="Arial"/>
                <a:ea typeface="Arial"/>
                <a:cs typeface="Arial"/>
                <a:sym typeface="Arial"/>
              </a:rPr>
              <a:t>Estas son, en primer lugar, la persistente superioridad material durante toda la guerra de las fuerzas nacionalistas en tierra y en el aire, y, en segundo lugar, la superior calidad de todos sus cuadros hasta hace nueve meses o posiblemente un año. […]</a:t>
            </a:r>
            <a:endParaRPr/>
          </a:p>
          <a:p>
            <a:pPr indent="0" lvl="0" marL="0" marR="0" rtl="0" algn="just">
              <a:lnSpc>
                <a:spcPct val="100000"/>
              </a:lnSpc>
              <a:spcBef>
                <a:spcPts val="0"/>
              </a:spcBef>
              <a:spcAft>
                <a:spcPts val="0"/>
              </a:spcAft>
              <a:buClr>
                <a:srgbClr val="000000"/>
              </a:buClr>
              <a:buSzPts val="1600"/>
              <a:buFont typeface="Arial"/>
              <a:buNone/>
            </a:pPr>
            <a:r>
              <a:rPr b="0" i="0" lang="en-US" sz="1600" u="none">
                <a:solidFill>
                  <a:srgbClr val="000000"/>
                </a:solidFill>
                <a:latin typeface="Arial"/>
                <a:ea typeface="Arial"/>
                <a:cs typeface="Arial"/>
                <a:sym typeface="Arial"/>
              </a:rPr>
              <a:t>Esta inferioridad material [de las tropas republicanas] no solo es cuantitativa sino también cualitativa, como resultado de la multiplicidad de tipos [de armas]. Fuera cual fuera el propósito imparcial y benévolo del Acuerdo de No Intervención, sus repercusiones en el problema de abastecimiento de armas de las fuerzas republicanas han sido, para decir lo mínimo, funestas y, sin duda, muy distintas de lo que se pretendía.</a:t>
            </a:r>
            <a:endParaRPr/>
          </a:p>
          <a:p>
            <a:pPr indent="0" lvl="0" marL="0" marR="0" rtl="0" algn="just">
              <a:lnSpc>
                <a:spcPct val="100000"/>
              </a:lnSpc>
              <a:spcBef>
                <a:spcPts val="0"/>
              </a:spcBef>
              <a:spcAft>
                <a:spcPts val="0"/>
              </a:spcAft>
              <a:buClr>
                <a:srgbClr val="000000"/>
              </a:buClr>
              <a:buSzPts val="1600"/>
              <a:buFont typeface="Arial"/>
              <a:buNone/>
            </a:pPr>
            <a:r>
              <a:rPr b="0" i="0" lang="en-US" sz="1600" u="none">
                <a:solidFill>
                  <a:srgbClr val="000000"/>
                </a:solidFill>
                <a:latin typeface="Arial"/>
                <a:ea typeface="Arial"/>
                <a:cs typeface="Arial"/>
                <a:sym typeface="Arial"/>
              </a:rPr>
              <a:t>La ayuda material de Rusia, México y Checoslovaquia [a la república] nunca se ha equiparado en cantidad o calidad con la de Italia y Alemania [a Franco]. Otros países, con independencia de sus simpatías, se vieron refrenados por la actitud de Gran Bretaña. En esa situación, las armas que la república pudo comprar en otras partes han sido pocas, por vías dudosas y generalmente bajo cuerda. El material bélico así adquirido tuvo que ser pagado a precios altísimos y utilizado sin la ayuda de instructores cualificados en su funcionamiento. Tales medios de adquisición han dañado severamente los recursos financieros de los republicanos</a:t>
            </a:r>
            <a:endParaRPr/>
          </a:p>
          <a:p>
            <a:pPr indent="0" lvl="0" marL="0" marR="0" rtl="0" algn="r">
              <a:lnSpc>
                <a:spcPct val="100000"/>
              </a:lnSpc>
              <a:spcBef>
                <a:spcPts val="0"/>
              </a:spcBef>
              <a:spcAft>
                <a:spcPts val="0"/>
              </a:spcAft>
              <a:buClr>
                <a:srgbClr val="000000"/>
              </a:buClr>
              <a:buSzPts val="1600"/>
              <a:buFont typeface="Arial"/>
              <a:buNone/>
            </a:pPr>
            <a:r>
              <a:rPr b="1" i="0" lang="en-US" sz="1600" u="none">
                <a:solidFill>
                  <a:srgbClr val="000000"/>
                </a:solidFill>
                <a:latin typeface="Arial"/>
                <a:ea typeface="Arial"/>
                <a:cs typeface="Arial"/>
                <a:sym typeface="Arial"/>
              </a:rPr>
              <a:t>Informe confidencial del mayor E. C. Richards, agregado militar británico en España, sobre la estrategia ofensiva en la guerra española, 25 de noviembre de 1938</a:t>
            </a:r>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858" name="Shape 858"/>
        <p:cNvGrpSpPr/>
        <p:nvPr/>
      </p:nvGrpSpPr>
      <p:grpSpPr>
        <a:xfrm>
          <a:off x="0" y="0"/>
          <a:ext cx="0" cy="0"/>
          <a:chOff x="0" y="0"/>
          <a:chExt cx="0" cy="0"/>
        </a:xfrm>
      </p:grpSpPr>
      <p:cxnSp>
        <p:nvCxnSpPr>
          <p:cNvPr id="859" name="Google Shape;859;p27"/>
          <p:cNvCxnSpPr/>
          <p:nvPr/>
        </p:nvCxnSpPr>
        <p:spPr>
          <a:xfrm>
            <a:off x="117475" y="1455737"/>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860" name="Google Shape;860;p27"/>
          <p:cNvSpPr txBox="1"/>
          <p:nvPr/>
        </p:nvSpPr>
        <p:spPr>
          <a:xfrm>
            <a:off x="712787" y="1009650"/>
            <a:ext cx="7808912"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Carteles republicanos: «!No pasarán!», Brigadas Internacionales</a:t>
            </a:r>
            <a:endParaRPr/>
          </a:p>
        </p:txBody>
      </p:sp>
      <p:pic>
        <p:nvPicPr>
          <p:cNvPr id="861" name="Google Shape;861;p27"/>
          <p:cNvPicPr preferRelativeResize="0"/>
          <p:nvPr/>
        </p:nvPicPr>
        <p:blipFill rotWithShape="1">
          <a:blip r:embed="rId3">
            <a:alphaModFix/>
          </a:blip>
          <a:srcRect b="0" l="0" r="0" t="0"/>
          <a:stretch/>
        </p:blipFill>
        <p:spPr>
          <a:xfrm>
            <a:off x="169862" y="977900"/>
            <a:ext cx="452437" cy="635000"/>
          </a:xfrm>
          <a:prstGeom prst="rect">
            <a:avLst/>
          </a:prstGeom>
          <a:noFill/>
          <a:ln>
            <a:noFill/>
          </a:ln>
        </p:spPr>
      </p:pic>
      <p:pic>
        <p:nvPicPr>
          <p:cNvPr id="862" name="Google Shape;862;p27"/>
          <p:cNvPicPr preferRelativeResize="0"/>
          <p:nvPr/>
        </p:nvPicPr>
        <p:blipFill rotWithShape="1">
          <a:blip r:embed="rId4">
            <a:alphaModFix/>
          </a:blip>
          <a:srcRect b="0" l="0" r="0" t="0"/>
          <a:stretch/>
        </p:blipFill>
        <p:spPr>
          <a:xfrm>
            <a:off x="1327150" y="1817687"/>
            <a:ext cx="3024187" cy="4295775"/>
          </a:xfrm>
          <a:prstGeom prst="rect">
            <a:avLst/>
          </a:prstGeom>
          <a:noFill/>
          <a:ln>
            <a:noFill/>
          </a:ln>
        </p:spPr>
      </p:pic>
      <p:pic>
        <p:nvPicPr>
          <p:cNvPr id="863" name="Google Shape;863;p27"/>
          <p:cNvPicPr preferRelativeResize="0"/>
          <p:nvPr/>
        </p:nvPicPr>
        <p:blipFill rotWithShape="1">
          <a:blip r:embed="rId5">
            <a:alphaModFix/>
          </a:blip>
          <a:srcRect b="0" l="0" r="0" t="0"/>
          <a:stretch/>
        </p:blipFill>
        <p:spPr>
          <a:xfrm>
            <a:off x="5697537" y="1784350"/>
            <a:ext cx="2936875" cy="4267200"/>
          </a:xfrm>
          <a:prstGeom prst="rect">
            <a:avLst/>
          </a:prstGeom>
          <a:noFill/>
          <a:ln>
            <a:noFill/>
          </a:ln>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868" name="Shape 868"/>
        <p:cNvGrpSpPr/>
        <p:nvPr/>
      </p:nvGrpSpPr>
      <p:grpSpPr>
        <a:xfrm>
          <a:off x="0" y="0"/>
          <a:ext cx="0" cy="0"/>
          <a:chOff x="0" y="0"/>
          <a:chExt cx="0" cy="0"/>
        </a:xfrm>
      </p:grpSpPr>
      <p:cxnSp>
        <p:nvCxnSpPr>
          <p:cNvPr id="869" name="Google Shape;869;p28"/>
          <p:cNvCxnSpPr/>
          <p:nvPr/>
        </p:nvCxnSpPr>
        <p:spPr>
          <a:xfrm>
            <a:off x="117475" y="1177925"/>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870" name="Google Shape;870;p28"/>
          <p:cNvSpPr txBox="1"/>
          <p:nvPr/>
        </p:nvSpPr>
        <p:spPr>
          <a:xfrm>
            <a:off x="666750" y="839787"/>
            <a:ext cx="75057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El Guernica, Pablo Picasso</a:t>
            </a:r>
            <a:endParaRPr/>
          </a:p>
        </p:txBody>
      </p:sp>
      <p:sp>
        <p:nvSpPr>
          <p:cNvPr id="871" name="Google Shape;871;p28"/>
          <p:cNvSpPr txBox="1"/>
          <p:nvPr/>
        </p:nvSpPr>
        <p:spPr>
          <a:xfrm>
            <a:off x="195262" y="6037262"/>
            <a:ext cx="617537" cy="274637"/>
          </a:xfrm>
          <a:prstGeom prst="rect">
            <a:avLst/>
          </a:prstGeom>
          <a:solidFill>
            <a:srgbClr val="FFCC99"/>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DOC. 9</a:t>
            </a:r>
            <a:endParaRPr/>
          </a:p>
        </p:txBody>
      </p:sp>
      <p:pic>
        <p:nvPicPr>
          <p:cNvPr id="872" name="Google Shape;872;p28"/>
          <p:cNvPicPr preferRelativeResize="0"/>
          <p:nvPr/>
        </p:nvPicPr>
        <p:blipFill rotWithShape="1">
          <a:blip r:embed="rId3">
            <a:alphaModFix/>
          </a:blip>
          <a:srcRect b="0" l="0" r="0" t="0"/>
          <a:stretch/>
        </p:blipFill>
        <p:spPr>
          <a:xfrm>
            <a:off x="169862" y="806450"/>
            <a:ext cx="452437" cy="635000"/>
          </a:xfrm>
          <a:prstGeom prst="rect">
            <a:avLst/>
          </a:prstGeom>
          <a:noFill/>
          <a:ln>
            <a:noFill/>
          </a:ln>
        </p:spPr>
      </p:pic>
      <p:pic>
        <p:nvPicPr>
          <p:cNvPr id="873" name="Google Shape;873;p28"/>
          <p:cNvPicPr preferRelativeResize="0"/>
          <p:nvPr/>
        </p:nvPicPr>
        <p:blipFill rotWithShape="1">
          <a:blip r:embed="rId4">
            <a:alphaModFix/>
          </a:blip>
          <a:srcRect b="0" l="0" r="0" t="0"/>
          <a:stretch/>
        </p:blipFill>
        <p:spPr>
          <a:xfrm>
            <a:off x="0" y="1590675"/>
            <a:ext cx="9144000" cy="4111625"/>
          </a:xfrm>
          <a:prstGeom prst="rect">
            <a:avLst/>
          </a:prstGeom>
          <a:noFill/>
          <a:ln>
            <a:noFill/>
          </a:ln>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878" name="Shape 878"/>
        <p:cNvGrpSpPr/>
        <p:nvPr/>
      </p:nvGrpSpPr>
      <p:grpSpPr>
        <a:xfrm>
          <a:off x="0" y="0"/>
          <a:ext cx="0" cy="0"/>
          <a:chOff x="0" y="0"/>
          <a:chExt cx="0" cy="0"/>
        </a:xfrm>
      </p:grpSpPr>
      <p:cxnSp>
        <p:nvCxnSpPr>
          <p:cNvPr id="879" name="Google Shape;879;p29"/>
          <p:cNvCxnSpPr/>
          <p:nvPr/>
        </p:nvCxnSpPr>
        <p:spPr>
          <a:xfrm>
            <a:off x="117475" y="860425"/>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880" name="Google Shape;880;p29"/>
          <p:cNvSpPr txBox="1"/>
          <p:nvPr/>
        </p:nvSpPr>
        <p:spPr>
          <a:xfrm>
            <a:off x="630237" y="536575"/>
            <a:ext cx="3681412"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Fases de la guerra civil española</a:t>
            </a:r>
            <a:endParaRPr/>
          </a:p>
        </p:txBody>
      </p:sp>
      <p:pic>
        <p:nvPicPr>
          <p:cNvPr id="881" name="Google Shape;881;p29"/>
          <p:cNvPicPr preferRelativeResize="0"/>
          <p:nvPr/>
        </p:nvPicPr>
        <p:blipFill rotWithShape="1">
          <a:blip r:embed="rId3">
            <a:alphaModFix/>
          </a:blip>
          <a:srcRect b="0" l="0" r="0" t="0"/>
          <a:stretch/>
        </p:blipFill>
        <p:spPr>
          <a:xfrm>
            <a:off x="169862" y="555625"/>
            <a:ext cx="325437" cy="457200"/>
          </a:xfrm>
          <a:prstGeom prst="rect">
            <a:avLst/>
          </a:prstGeom>
          <a:noFill/>
          <a:ln>
            <a:noFill/>
          </a:ln>
        </p:spPr>
      </p:pic>
      <p:pic>
        <p:nvPicPr>
          <p:cNvPr id="882" name="Google Shape;882;p29"/>
          <p:cNvPicPr preferRelativeResize="0"/>
          <p:nvPr/>
        </p:nvPicPr>
        <p:blipFill rotWithShape="1">
          <a:blip r:embed="rId4">
            <a:alphaModFix/>
          </a:blip>
          <a:srcRect b="0" l="0" r="0" t="0"/>
          <a:stretch/>
        </p:blipFill>
        <p:spPr>
          <a:xfrm>
            <a:off x="42862" y="904875"/>
            <a:ext cx="9037637" cy="5441950"/>
          </a:xfrm>
          <a:prstGeom prst="rect">
            <a:avLst/>
          </a:prstGeom>
          <a:noFill/>
          <a:ln>
            <a:noFill/>
          </a:ln>
        </p:spPr>
      </p:pic>
      <p:sp>
        <p:nvSpPr>
          <p:cNvPr id="883" name="Google Shape;883;p29"/>
          <p:cNvSpPr txBox="1"/>
          <p:nvPr/>
        </p:nvSpPr>
        <p:spPr>
          <a:xfrm>
            <a:off x="233362" y="3460750"/>
            <a:ext cx="1914525" cy="274637"/>
          </a:xfrm>
          <a:prstGeom prst="rect">
            <a:avLst/>
          </a:prstGeom>
          <a:solidFill>
            <a:srgbClr val="FFCC99"/>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DOC. 10,11,12 y 13</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86" name="Shape 86"/>
        <p:cNvGrpSpPr/>
        <p:nvPr/>
      </p:nvGrpSpPr>
      <p:grpSpPr>
        <a:xfrm>
          <a:off x="0" y="0"/>
          <a:ext cx="0" cy="0"/>
          <a:chOff x="0" y="0"/>
          <a:chExt cx="0" cy="0"/>
        </a:xfrm>
      </p:grpSpPr>
      <p:sp>
        <p:nvSpPr>
          <p:cNvPr id="87" name="Google Shape;87;p3"/>
          <p:cNvSpPr txBox="1"/>
          <p:nvPr/>
        </p:nvSpPr>
        <p:spPr>
          <a:xfrm>
            <a:off x="623887" y="568325"/>
            <a:ext cx="74104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Para comenzar</a:t>
            </a:r>
            <a:endParaRPr/>
          </a:p>
        </p:txBody>
      </p:sp>
      <p:cxnSp>
        <p:nvCxnSpPr>
          <p:cNvPr id="88" name="Google Shape;88;p3"/>
          <p:cNvCxnSpPr/>
          <p:nvPr/>
        </p:nvCxnSpPr>
        <p:spPr>
          <a:xfrm>
            <a:off x="155575" y="944562"/>
            <a:ext cx="8893175" cy="0"/>
          </a:xfrm>
          <a:prstGeom prst="straightConnector1">
            <a:avLst/>
          </a:prstGeom>
          <a:noFill/>
          <a:ln cap="flat" cmpd="sng" w="9525">
            <a:solidFill>
              <a:srgbClr val="B4007C"/>
            </a:solidFill>
            <a:prstDash val="solid"/>
            <a:miter lim="800000"/>
            <a:headEnd len="med" w="med" type="none"/>
            <a:tailEnd len="med" w="med" type="none"/>
          </a:ln>
        </p:spPr>
      </p:cxnSp>
      <p:pic>
        <p:nvPicPr>
          <p:cNvPr id="89" name="Google Shape;89;p3"/>
          <p:cNvPicPr preferRelativeResize="0"/>
          <p:nvPr/>
        </p:nvPicPr>
        <p:blipFill rotWithShape="1">
          <a:blip r:embed="rId3">
            <a:alphaModFix/>
          </a:blip>
          <a:srcRect b="0" l="0" r="0" t="0"/>
          <a:stretch/>
        </p:blipFill>
        <p:spPr>
          <a:xfrm>
            <a:off x="112712" y="560387"/>
            <a:ext cx="452437" cy="635000"/>
          </a:xfrm>
          <a:prstGeom prst="rect">
            <a:avLst/>
          </a:prstGeom>
          <a:noFill/>
          <a:ln>
            <a:noFill/>
          </a:ln>
        </p:spPr>
      </p:pic>
      <p:pic>
        <p:nvPicPr>
          <p:cNvPr id="90" name="Google Shape;90;p3"/>
          <p:cNvPicPr preferRelativeResize="0"/>
          <p:nvPr/>
        </p:nvPicPr>
        <p:blipFill rotWithShape="1">
          <a:blip r:embed="rId4">
            <a:alphaModFix/>
          </a:blip>
          <a:srcRect b="0" l="0" r="0" t="0"/>
          <a:stretch/>
        </p:blipFill>
        <p:spPr>
          <a:xfrm>
            <a:off x="831850" y="1019175"/>
            <a:ext cx="8037512" cy="5313362"/>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888" name="Shape 888"/>
        <p:cNvGrpSpPr/>
        <p:nvPr/>
      </p:nvGrpSpPr>
      <p:grpSpPr>
        <a:xfrm>
          <a:off x="0" y="0"/>
          <a:ext cx="0" cy="0"/>
          <a:chOff x="0" y="0"/>
          <a:chExt cx="0" cy="0"/>
        </a:xfrm>
      </p:grpSpPr>
      <p:cxnSp>
        <p:nvCxnSpPr>
          <p:cNvPr id="889" name="Google Shape;889;p30"/>
          <p:cNvCxnSpPr/>
          <p:nvPr/>
        </p:nvCxnSpPr>
        <p:spPr>
          <a:xfrm>
            <a:off x="168275" y="1127125"/>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890" name="Google Shape;890;p30"/>
          <p:cNvSpPr txBox="1"/>
          <p:nvPr/>
        </p:nvSpPr>
        <p:spPr>
          <a:xfrm>
            <a:off x="1098550" y="760412"/>
            <a:ext cx="3230562"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Texto: Las colectivizaciones</a:t>
            </a:r>
            <a:endParaRPr/>
          </a:p>
        </p:txBody>
      </p:sp>
      <p:pic>
        <p:nvPicPr>
          <p:cNvPr id="891" name="Google Shape;891;p30"/>
          <p:cNvPicPr preferRelativeResize="0"/>
          <p:nvPr/>
        </p:nvPicPr>
        <p:blipFill rotWithShape="1">
          <a:blip r:embed="rId3">
            <a:alphaModFix/>
          </a:blip>
          <a:srcRect b="0" l="0" r="0" t="0"/>
          <a:stretch/>
        </p:blipFill>
        <p:spPr>
          <a:xfrm>
            <a:off x="687387" y="690562"/>
            <a:ext cx="320675" cy="525462"/>
          </a:xfrm>
          <a:prstGeom prst="rect">
            <a:avLst/>
          </a:prstGeom>
          <a:noFill/>
          <a:ln>
            <a:noFill/>
          </a:ln>
        </p:spPr>
      </p:pic>
      <p:pic>
        <p:nvPicPr>
          <p:cNvPr id="892" name="Google Shape;892;p30"/>
          <p:cNvPicPr preferRelativeResize="0"/>
          <p:nvPr/>
        </p:nvPicPr>
        <p:blipFill rotWithShape="1">
          <a:blip r:embed="rId4">
            <a:alphaModFix/>
          </a:blip>
          <a:srcRect b="0" l="0" r="0" t="0"/>
          <a:stretch/>
        </p:blipFill>
        <p:spPr>
          <a:xfrm>
            <a:off x="184150" y="684212"/>
            <a:ext cx="452437" cy="635000"/>
          </a:xfrm>
          <a:prstGeom prst="rect">
            <a:avLst/>
          </a:prstGeom>
          <a:noFill/>
          <a:ln>
            <a:noFill/>
          </a:ln>
        </p:spPr>
      </p:pic>
      <p:pic>
        <p:nvPicPr>
          <p:cNvPr id="893" name="Google Shape;893;p30"/>
          <p:cNvPicPr preferRelativeResize="0"/>
          <p:nvPr/>
        </p:nvPicPr>
        <p:blipFill rotWithShape="1">
          <a:blip r:embed="rId5">
            <a:alphaModFix/>
          </a:blip>
          <a:srcRect b="0" l="0" r="0" t="0"/>
          <a:stretch/>
        </p:blipFill>
        <p:spPr>
          <a:xfrm>
            <a:off x="5845175" y="1266825"/>
            <a:ext cx="3006725" cy="4332287"/>
          </a:xfrm>
          <a:prstGeom prst="rect">
            <a:avLst/>
          </a:prstGeom>
          <a:noFill/>
          <a:ln>
            <a:noFill/>
          </a:ln>
        </p:spPr>
      </p:pic>
      <p:sp>
        <p:nvSpPr>
          <p:cNvPr id="894" name="Google Shape;894;p30"/>
          <p:cNvSpPr txBox="1"/>
          <p:nvPr/>
        </p:nvSpPr>
        <p:spPr>
          <a:xfrm>
            <a:off x="5843587" y="5622925"/>
            <a:ext cx="3052762" cy="457200"/>
          </a:xfrm>
          <a:prstGeom prst="rect">
            <a:avLst/>
          </a:prstGeom>
          <a:solidFill>
            <a:srgbClr val="FFFFCC"/>
          </a:solidFill>
          <a:ln>
            <a:noFill/>
          </a:ln>
          <a:effectLst>
            <a:outerShdw blurRad="63500" dir="2700000" dist="35921">
              <a:srgbClr val="808080"/>
            </a:outerShdw>
          </a:effectLst>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Practicando el cooperativismo ganaremos la guerra y consolidaremos la revolución</a:t>
            </a:r>
            <a:endParaRPr/>
          </a:p>
        </p:txBody>
      </p:sp>
      <p:sp>
        <p:nvSpPr>
          <p:cNvPr id="895" name="Google Shape;895;p30"/>
          <p:cNvSpPr txBox="1"/>
          <p:nvPr/>
        </p:nvSpPr>
        <p:spPr>
          <a:xfrm>
            <a:off x="177800" y="1346200"/>
            <a:ext cx="5486400" cy="4984750"/>
          </a:xfrm>
          <a:prstGeom prst="rect">
            <a:avLst/>
          </a:prstGeom>
          <a:solidFill>
            <a:srgbClr val="FFFFCC"/>
          </a:solidFill>
          <a:ln>
            <a:noFill/>
          </a:ln>
          <a:effectLst>
            <a:outerShdw blurRad="63500" dir="2700000" dist="35921">
              <a:srgbClr val="808080"/>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La criminal sublevación militar del 19 de julio ha producido un trastorno extraordinario en la economía del país. El Consejo de la Generalidad tiene que atender a la reconstrucción de los daños que la traición de los que intentaban poner en nuestro país un régimen de fuerza ha causado a la industria y comercio de Cataluña. La reacción popular producida por aquella sublevación ha sido de una intensidad tal que ya ha provocado una profunda transformación económico-social, cuyos fundamentos se están cimentando ahora en Cataluña. La acumulación de riqueza en manos de un grupo de personas cada vez menor iba seguida de la acumulación de miseria en la clase trabajadora y por el hecho de que aquel grupo, por salvar sus privilegios, no dudara en provocar una guerra cruenta, la victoria del pueblo ha de equivaler a la muerte del capitalismo.</a:t>
            </a:r>
            <a:endParaRPr/>
          </a:p>
          <a:p>
            <a:pPr indent="0" lvl="0" marL="0" marR="0" rtl="0" algn="just">
              <a:lnSpc>
                <a:spcPct val="100000"/>
              </a:lnSpc>
              <a:spcBef>
                <a:spcPts val="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Ahora es, pues, necesario organizar la producción, orientándola en el sentido de que el único beneficiario sea la colectividad, el trabajador, al cual corresponderá la función directiva del nuevo orden social. Se impone la supresión del concepto de renta que no proceda del trabajo.</a:t>
            </a:r>
            <a:endParaRPr/>
          </a:p>
          <a:p>
            <a:pPr indent="0" lvl="0" marL="0" marR="0" rtl="0" algn="just">
              <a:lnSpc>
                <a:spcPct val="100000"/>
              </a:lnSpc>
              <a:spcBef>
                <a:spcPts val="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El principio de la organización económico-social de la gran industria ha de ser la producción colectivizada. […]</a:t>
            </a:r>
            <a:endParaRPr/>
          </a:p>
          <a:p>
            <a:pPr indent="0" lvl="0" marL="0" marR="0" rtl="0" algn="r">
              <a:lnSpc>
                <a:spcPct val="100000"/>
              </a:lnSpc>
              <a:spcBef>
                <a:spcPts val="0"/>
              </a:spcBef>
              <a:spcAft>
                <a:spcPts val="0"/>
              </a:spcAft>
              <a:buClr>
                <a:srgbClr val="000000"/>
              </a:buClr>
              <a:buSzPts val="1400"/>
              <a:buFont typeface="Arial"/>
              <a:buNone/>
            </a:pPr>
            <a:r>
              <a:rPr b="1" i="1" lang="en-US" sz="1400" u="none">
                <a:solidFill>
                  <a:srgbClr val="000000"/>
                </a:solidFill>
                <a:latin typeface="Arial"/>
                <a:ea typeface="Arial"/>
                <a:cs typeface="Arial"/>
                <a:sym typeface="Arial"/>
              </a:rPr>
              <a:t>Diario Oficial de la Generalitat de Catalunya, </a:t>
            </a:r>
            <a:endParaRPr/>
          </a:p>
          <a:p>
            <a:pPr indent="0" lvl="0" marL="0" marR="0" rtl="0" algn="r">
              <a:lnSpc>
                <a:spcPct val="100000"/>
              </a:lnSpc>
              <a:spcBef>
                <a:spcPts val="0"/>
              </a:spcBef>
              <a:spcAft>
                <a:spcPts val="0"/>
              </a:spcAft>
              <a:buClr>
                <a:srgbClr val="000000"/>
              </a:buClr>
              <a:buSzPts val="1400"/>
              <a:buFont typeface="Arial"/>
              <a:buNone/>
            </a:pPr>
            <a:r>
              <a:rPr b="1" i="0" lang="en-US" sz="1400" u="none">
                <a:solidFill>
                  <a:srgbClr val="000000"/>
                </a:solidFill>
                <a:latin typeface="Arial"/>
                <a:ea typeface="Arial"/>
                <a:cs typeface="Arial"/>
                <a:sym typeface="Arial"/>
              </a:rPr>
              <a:t>24 de octubre de 1936</a:t>
            </a:r>
            <a:endParaRPr/>
          </a:p>
        </p:txBody>
      </p:sp>
      <p:sp>
        <p:nvSpPr>
          <p:cNvPr id="896" name="Google Shape;896;p30"/>
          <p:cNvSpPr txBox="1"/>
          <p:nvPr/>
        </p:nvSpPr>
        <p:spPr>
          <a:xfrm>
            <a:off x="247650" y="5992812"/>
            <a:ext cx="701675" cy="274637"/>
          </a:xfrm>
          <a:prstGeom prst="rect">
            <a:avLst/>
          </a:prstGeom>
          <a:solidFill>
            <a:srgbClr val="FFCC99"/>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DOC. 15</a:t>
            </a:r>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901" name="Shape 901"/>
        <p:cNvGrpSpPr/>
        <p:nvPr/>
      </p:nvGrpSpPr>
      <p:grpSpPr>
        <a:xfrm>
          <a:off x="0" y="0"/>
          <a:ext cx="0" cy="0"/>
          <a:chOff x="0" y="0"/>
          <a:chExt cx="0" cy="0"/>
        </a:xfrm>
      </p:grpSpPr>
      <p:cxnSp>
        <p:nvCxnSpPr>
          <p:cNvPr id="902" name="Google Shape;902;p31"/>
          <p:cNvCxnSpPr/>
          <p:nvPr/>
        </p:nvCxnSpPr>
        <p:spPr>
          <a:xfrm>
            <a:off x="168275" y="1127125"/>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903" name="Google Shape;903;p31"/>
          <p:cNvSpPr txBox="1"/>
          <p:nvPr/>
        </p:nvSpPr>
        <p:spPr>
          <a:xfrm>
            <a:off x="1098550" y="760412"/>
            <a:ext cx="5522912"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Cartel propagandístico del gobierno republicano</a:t>
            </a:r>
            <a:endParaRPr/>
          </a:p>
        </p:txBody>
      </p:sp>
      <p:pic>
        <p:nvPicPr>
          <p:cNvPr id="904" name="Google Shape;904;p31"/>
          <p:cNvPicPr preferRelativeResize="0"/>
          <p:nvPr/>
        </p:nvPicPr>
        <p:blipFill rotWithShape="1">
          <a:blip r:embed="rId3">
            <a:alphaModFix/>
          </a:blip>
          <a:srcRect b="0" l="0" r="0" t="0"/>
          <a:stretch/>
        </p:blipFill>
        <p:spPr>
          <a:xfrm>
            <a:off x="184150" y="684212"/>
            <a:ext cx="452437" cy="635000"/>
          </a:xfrm>
          <a:prstGeom prst="rect">
            <a:avLst/>
          </a:prstGeom>
          <a:noFill/>
          <a:ln>
            <a:noFill/>
          </a:ln>
        </p:spPr>
      </p:pic>
      <p:sp>
        <p:nvSpPr>
          <p:cNvPr id="905" name="Google Shape;905;p31"/>
          <p:cNvSpPr txBox="1"/>
          <p:nvPr/>
        </p:nvSpPr>
        <p:spPr>
          <a:xfrm>
            <a:off x="1343025" y="5786437"/>
            <a:ext cx="701675" cy="274637"/>
          </a:xfrm>
          <a:prstGeom prst="rect">
            <a:avLst/>
          </a:prstGeom>
          <a:solidFill>
            <a:srgbClr val="FFCC99"/>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DOC. 16</a:t>
            </a:r>
            <a:endParaRPr/>
          </a:p>
        </p:txBody>
      </p:sp>
      <p:pic>
        <p:nvPicPr>
          <p:cNvPr id="906" name="Google Shape;906;p31"/>
          <p:cNvPicPr preferRelativeResize="0"/>
          <p:nvPr/>
        </p:nvPicPr>
        <p:blipFill rotWithShape="1">
          <a:blip r:embed="rId4">
            <a:alphaModFix/>
          </a:blip>
          <a:srcRect b="0" l="0" r="0" t="0"/>
          <a:stretch/>
        </p:blipFill>
        <p:spPr>
          <a:xfrm>
            <a:off x="1338262" y="1470025"/>
            <a:ext cx="6029325" cy="4268787"/>
          </a:xfrm>
          <a:prstGeom prst="rect">
            <a:avLst/>
          </a:prstGeom>
          <a:noFill/>
          <a:ln>
            <a:noFill/>
          </a:ln>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911" name="Shape 911"/>
        <p:cNvGrpSpPr/>
        <p:nvPr/>
      </p:nvGrpSpPr>
      <p:grpSpPr>
        <a:xfrm>
          <a:off x="0" y="0"/>
          <a:ext cx="0" cy="0"/>
          <a:chOff x="0" y="0"/>
          <a:chExt cx="0" cy="0"/>
        </a:xfrm>
      </p:grpSpPr>
      <p:cxnSp>
        <p:nvCxnSpPr>
          <p:cNvPr id="912" name="Google Shape;912;p32"/>
          <p:cNvCxnSpPr/>
          <p:nvPr/>
        </p:nvCxnSpPr>
        <p:spPr>
          <a:xfrm>
            <a:off x="100012" y="987425"/>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913" name="Google Shape;913;p32"/>
          <p:cNvSpPr txBox="1"/>
          <p:nvPr/>
        </p:nvSpPr>
        <p:spPr>
          <a:xfrm>
            <a:off x="827087" y="622300"/>
            <a:ext cx="3806825"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Texto: Discursos de Juan Negrín</a:t>
            </a:r>
            <a:endParaRPr/>
          </a:p>
        </p:txBody>
      </p:sp>
      <p:sp>
        <p:nvSpPr>
          <p:cNvPr id="914" name="Google Shape;914;p32"/>
          <p:cNvSpPr txBox="1"/>
          <p:nvPr/>
        </p:nvSpPr>
        <p:spPr>
          <a:xfrm>
            <a:off x="427037" y="6056312"/>
            <a:ext cx="701675" cy="274637"/>
          </a:xfrm>
          <a:prstGeom prst="rect">
            <a:avLst/>
          </a:prstGeom>
          <a:solidFill>
            <a:srgbClr val="FFCC99"/>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DOC. 18</a:t>
            </a:r>
            <a:endParaRPr/>
          </a:p>
        </p:txBody>
      </p:sp>
      <p:sp>
        <p:nvSpPr>
          <p:cNvPr id="915" name="Google Shape;915;p32"/>
          <p:cNvSpPr txBox="1"/>
          <p:nvPr/>
        </p:nvSpPr>
        <p:spPr>
          <a:xfrm>
            <a:off x="374650" y="1166812"/>
            <a:ext cx="3846512" cy="4854575"/>
          </a:xfrm>
          <a:prstGeom prst="rect">
            <a:avLst/>
          </a:prstGeom>
          <a:solidFill>
            <a:srgbClr val="FFFFCC"/>
          </a:solidFill>
          <a:ln>
            <a:noFill/>
          </a:ln>
          <a:effectLst>
            <a:outerShdw blurRad="63500" dir="2700000" dist="35921">
              <a:srgbClr val="80808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a:solidFill>
                  <a:srgbClr val="000000"/>
                </a:solidFill>
                <a:latin typeface="Arial"/>
                <a:ea typeface="Arial"/>
                <a:cs typeface="Arial"/>
                <a:sym typeface="Arial"/>
              </a:rPr>
              <a:t>1. Asegurar la independencia absoluta y la integridad total de España. […] </a:t>
            </a:r>
            <a:endParaRPr/>
          </a:p>
          <a:p>
            <a:pPr indent="0" lvl="0" marL="0" marR="0" rtl="0" algn="l">
              <a:lnSpc>
                <a:spcPct val="100000"/>
              </a:lnSpc>
              <a:spcBef>
                <a:spcPts val="0"/>
              </a:spcBef>
              <a:spcAft>
                <a:spcPts val="0"/>
              </a:spcAft>
              <a:buClr>
                <a:srgbClr val="000000"/>
              </a:buClr>
              <a:buSzPts val="1300"/>
              <a:buFont typeface="Arial"/>
              <a:buNone/>
            </a:pPr>
            <a:r>
              <a:rPr b="0" i="0" lang="en-US" sz="1300" u="none">
                <a:solidFill>
                  <a:srgbClr val="000000"/>
                </a:solidFill>
                <a:latin typeface="Arial"/>
                <a:ea typeface="Arial"/>
                <a:cs typeface="Arial"/>
                <a:sym typeface="Arial"/>
              </a:rPr>
              <a:t>2. Liberación de nuestro territorio de las fuerzas militares extranjeras que lo han invadido […]. </a:t>
            </a:r>
            <a:endParaRPr/>
          </a:p>
          <a:p>
            <a:pPr indent="0" lvl="0" marL="0" marR="0" rtl="0" algn="l">
              <a:lnSpc>
                <a:spcPct val="100000"/>
              </a:lnSpc>
              <a:spcBef>
                <a:spcPts val="0"/>
              </a:spcBef>
              <a:spcAft>
                <a:spcPts val="0"/>
              </a:spcAft>
              <a:buClr>
                <a:srgbClr val="000000"/>
              </a:buClr>
              <a:buSzPts val="1300"/>
              <a:buFont typeface="Arial"/>
              <a:buNone/>
            </a:pPr>
            <a:r>
              <a:rPr b="0" i="0" lang="en-US" sz="1300" u="none">
                <a:solidFill>
                  <a:srgbClr val="000000"/>
                </a:solidFill>
                <a:latin typeface="Arial"/>
                <a:ea typeface="Arial"/>
                <a:cs typeface="Arial"/>
                <a:sym typeface="Arial"/>
              </a:rPr>
              <a:t>3. República popular representada por un Estado vigoroso que se asiente sobre principios de pura democracia […]. </a:t>
            </a:r>
            <a:endParaRPr/>
          </a:p>
          <a:p>
            <a:pPr indent="0" lvl="0" marL="0" marR="0" rtl="0" algn="l">
              <a:lnSpc>
                <a:spcPct val="100000"/>
              </a:lnSpc>
              <a:spcBef>
                <a:spcPts val="0"/>
              </a:spcBef>
              <a:spcAft>
                <a:spcPts val="0"/>
              </a:spcAft>
              <a:buClr>
                <a:srgbClr val="000000"/>
              </a:buClr>
              <a:buSzPts val="1300"/>
              <a:buFont typeface="Arial"/>
              <a:buNone/>
            </a:pPr>
            <a:r>
              <a:rPr b="0" i="0" lang="en-US" sz="1300" u="none">
                <a:solidFill>
                  <a:srgbClr val="000000"/>
                </a:solidFill>
                <a:latin typeface="Arial"/>
                <a:ea typeface="Arial"/>
                <a:cs typeface="Arial"/>
                <a:sym typeface="Arial"/>
              </a:rPr>
              <a:t>4. La estructuración […] de la república será obra de la voluntad nacional libremente expresada, mediante un plebiscito […]. </a:t>
            </a:r>
            <a:endParaRPr/>
          </a:p>
          <a:p>
            <a:pPr indent="0" lvl="0" marL="0" marR="0" rtl="0" algn="l">
              <a:lnSpc>
                <a:spcPct val="100000"/>
              </a:lnSpc>
              <a:spcBef>
                <a:spcPts val="0"/>
              </a:spcBef>
              <a:spcAft>
                <a:spcPts val="0"/>
              </a:spcAft>
              <a:buClr>
                <a:srgbClr val="000000"/>
              </a:buClr>
              <a:buSzPts val="1300"/>
              <a:buFont typeface="Arial"/>
              <a:buNone/>
            </a:pPr>
            <a:r>
              <a:rPr b="0" i="0" lang="en-US" sz="1300" u="none">
                <a:solidFill>
                  <a:srgbClr val="000000"/>
                </a:solidFill>
                <a:latin typeface="Arial"/>
                <a:ea typeface="Arial"/>
                <a:cs typeface="Arial"/>
                <a:sym typeface="Arial"/>
              </a:rPr>
              <a:t>5. Respeto a las libertades regionales […]. </a:t>
            </a:r>
            <a:endParaRPr/>
          </a:p>
          <a:p>
            <a:pPr indent="0" lvl="0" marL="0" marR="0" rtl="0" algn="l">
              <a:lnSpc>
                <a:spcPct val="100000"/>
              </a:lnSpc>
              <a:spcBef>
                <a:spcPts val="0"/>
              </a:spcBef>
              <a:spcAft>
                <a:spcPts val="0"/>
              </a:spcAft>
              <a:buClr>
                <a:srgbClr val="000000"/>
              </a:buClr>
              <a:buSzPts val="1300"/>
              <a:buFont typeface="Arial"/>
              <a:buNone/>
            </a:pPr>
            <a:r>
              <a:rPr b="0" i="0" lang="en-US" sz="1300" u="none">
                <a:solidFill>
                  <a:srgbClr val="000000"/>
                </a:solidFill>
                <a:latin typeface="Arial"/>
                <a:ea typeface="Arial"/>
                <a:cs typeface="Arial"/>
                <a:sym typeface="Arial"/>
              </a:rPr>
              <a:t>6. El Estado español garantizará la plenitud de los derechos al ciudadano en la vida civil y social […]. </a:t>
            </a:r>
            <a:endParaRPr/>
          </a:p>
          <a:p>
            <a:pPr indent="0" lvl="0" marL="0" marR="0" rtl="0" algn="l">
              <a:lnSpc>
                <a:spcPct val="100000"/>
              </a:lnSpc>
              <a:spcBef>
                <a:spcPts val="0"/>
              </a:spcBef>
              <a:spcAft>
                <a:spcPts val="0"/>
              </a:spcAft>
              <a:buClr>
                <a:srgbClr val="000000"/>
              </a:buClr>
              <a:buSzPts val="1300"/>
              <a:buFont typeface="Arial"/>
              <a:buNone/>
            </a:pPr>
            <a:r>
              <a:rPr b="0" i="0" lang="en-US" sz="1300" u="none">
                <a:solidFill>
                  <a:srgbClr val="000000"/>
                </a:solidFill>
                <a:latin typeface="Arial"/>
                <a:ea typeface="Arial"/>
                <a:cs typeface="Arial"/>
                <a:sym typeface="Arial"/>
              </a:rPr>
              <a:t>7. El Estado garantizará la propiedad legal y legítimamente adquirida. […] </a:t>
            </a:r>
            <a:endParaRPr/>
          </a:p>
          <a:p>
            <a:pPr indent="0" lvl="0" marL="0" marR="0" rtl="0" algn="l">
              <a:lnSpc>
                <a:spcPct val="100000"/>
              </a:lnSpc>
              <a:spcBef>
                <a:spcPts val="0"/>
              </a:spcBef>
              <a:spcAft>
                <a:spcPts val="0"/>
              </a:spcAft>
              <a:buClr>
                <a:srgbClr val="000000"/>
              </a:buClr>
              <a:buSzPts val="1300"/>
              <a:buFont typeface="Arial"/>
              <a:buNone/>
            </a:pPr>
            <a:r>
              <a:rPr b="0" i="0" lang="en-US" sz="1300" u="none">
                <a:solidFill>
                  <a:srgbClr val="000000"/>
                </a:solidFill>
                <a:latin typeface="Arial"/>
                <a:ea typeface="Arial"/>
                <a:cs typeface="Arial"/>
                <a:sym typeface="Arial"/>
              </a:rPr>
              <a:t>8. Profunda reforma agraria […]. </a:t>
            </a:r>
            <a:endParaRPr/>
          </a:p>
          <a:p>
            <a:pPr indent="0" lvl="0" marL="0" marR="0" rtl="0" algn="l">
              <a:lnSpc>
                <a:spcPct val="100000"/>
              </a:lnSpc>
              <a:spcBef>
                <a:spcPts val="0"/>
              </a:spcBef>
              <a:spcAft>
                <a:spcPts val="0"/>
              </a:spcAft>
              <a:buClr>
                <a:srgbClr val="000000"/>
              </a:buClr>
              <a:buSzPts val="1300"/>
              <a:buFont typeface="Arial"/>
              <a:buNone/>
            </a:pPr>
            <a:r>
              <a:rPr b="0" i="0" lang="en-US" sz="1300" u="none">
                <a:solidFill>
                  <a:srgbClr val="000000"/>
                </a:solidFill>
                <a:latin typeface="Arial"/>
                <a:ea typeface="Arial"/>
                <a:cs typeface="Arial"/>
                <a:sym typeface="Arial"/>
              </a:rPr>
              <a:t>9. El Estado garantizará los derechos del trabajador […].</a:t>
            </a:r>
            <a:endParaRPr/>
          </a:p>
          <a:p>
            <a:pPr indent="0" lvl="0" marL="0" marR="0" rtl="0" algn="l">
              <a:lnSpc>
                <a:spcPct val="100000"/>
              </a:lnSpc>
              <a:spcBef>
                <a:spcPts val="0"/>
              </a:spcBef>
              <a:spcAft>
                <a:spcPts val="0"/>
              </a:spcAft>
              <a:buClr>
                <a:srgbClr val="000000"/>
              </a:buClr>
              <a:buSzPts val="1300"/>
              <a:buFont typeface="Arial"/>
              <a:buNone/>
            </a:pPr>
            <a:r>
              <a:rPr b="0" i="0" lang="en-US" sz="1300" u="none">
                <a:solidFill>
                  <a:srgbClr val="000000"/>
                </a:solidFill>
                <a:latin typeface="Arial"/>
                <a:ea typeface="Arial"/>
                <a:cs typeface="Arial"/>
                <a:sym typeface="Arial"/>
              </a:rPr>
              <a:t>12. El Estado español se reafirma en la doctrina constitucional de renuncia a la guerra. […]</a:t>
            </a:r>
            <a:endParaRPr/>
          </a:p>
          <a:p>
            <a:pPr indent="0" lvl="0" marL="0" marR="0" rtl="0" algn="l">
              <a:lnSpc>
                <a:spcPct val="100000"/>
              </a:lnSpc>
              <a:spcBef>
                <a:spcPts val="0"/>
              </a:spcBef>
              <a:spcAft>
                <a:spcPts val="0"/>
              </a:spcAft>
              <a:buClr>
                <a:srgbClr val="000000"/>
              </a:buClr>
              <a:buSzPts val="1300"/>
              <a:buFont typeface="Arial"/>
              <a:buNone/>
            </a:pPr>
            <a:r>
              <a:rPr b="0" i="0" lang="en-US" sz="1300" u="none">
                <a:solidFill>
                  <a:srgbClr val="000000"/>
                </a:solidFill>
                <a:latin typeface="Arial"/>
                <a:ea typeface="Arial"/>
                <a:cs typeface="Arial"/>
                <a:sym typeface="Arial"/>
              </a:rPr>
              <a:t>13. Amplia amnistía […].</a:t>
            </a:r>
            <a:endParaRPr/>
          </a:p>
          <a:p>
            <a:pPr indent="0" lvl="0" marL="0" marR="0" rtl="0" algn="r">
              <a:lnSpc>
                <a:spcPct val="100000"/>
              </a:lnSpc>
              <a:spcBef>
                <a:spcPts val="0"/>
              </a:spcBef>
              <a:spcAft>
                <a:spcPts val="0"/>
              </a:spcAft>
              <a:buClr>
                <a:srgbClr val="000000"/>
              </a:buClr>
              <a:buSzPts val="1300"/>
              <a:buFont typeface="Arial"/>
              <a:buNone/>
            </a:pPr>
            <a:r>
              <a:rPr b="1" i="0" lang="en-US" sz="1300" u="none">
                <a:solidFill>
                  <a:srgbClr val="000000"/>
                </a:solidFill>
                <a:latin typeface="Arial"/>
                <a:ea typeface="Arial"/>
                <a:cs typeface="Arial"/>
                <a:sym typeface="Arial"/>
              </a:rPr>
              <a:t>Discurso pronunciado por Juan Negrín, </a:t>
            </a:r>
            <a:br>
              <a:rPr b="1" i="0" lang="en-US" sz="1300" u="none">
                <a:solidFill>
                  <a:srgbClr val="000000"/>
                </a:solidFill>
                <a:latin typeface="Arial"/>
                <a:ea typeface="Arial"/>
                <a:cs typeface="Arial"/>
                <a:sym typeface="Arial"/>
              </a:rPr>
            </a:br>
            <a:r>
              <a:rPr b="1" i="0" lang="en-US" sz="1300" u="none">
                <a:solidFill>
                  <a:srgbClr val="000000"/>
                </a:solidFill>
                <a:latin typeface="Arial"/>
                <a:ea typeface="Arial"/>
                <a:cs typeface="Arial"/>
                <a:sym typeface="Arial"/>
              </a:rPr>
              <a:t>30 de abril de 1937</a:t>
            </a:r>
            <a:endParaRPr/>
          </a:p>
        </p:txBody>
      </p:sp>
      <p:sp>
        <p:nvSpPr>
          <p:cNvPr id="916" name="Google Shape;916;p32"/>
          <p:cNvSpPr txBox="1"/>
          <p:nvPr/>
        </p:nvSpPr>
        <p:spPr>
          <a:xfrm>
            <a:off x="4673600" y="669925"/>
            <a:ext cx="4270375" cy="5600700"/>
          </a:xfrm>
          <a:prstGeom prst="rect">
            <a:avLst/>
          </a:prstGeom>
          <a:solidFill>
            <a:srgbClr val="FFFFCC"/>
          </a:solidFill>
          <a:ln>
            <a:noFill/>
          </a:ln>
          <a:effectLst>
            <a:outerShdw blurRad="63500" dir="2700000" dist="35921">
              <a:srgbClr val="808080"/>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0" i="0" lang="en-US" sz="1300" u="none">
                <a:solidFill>
                  <a:srgbClr val="000000"/>
                </a:solidFill>
                <a:latin typeface="Arial"/>
                <a:ea typeface="Arial"/>
                <a:cs typeface="Arial"/>
                <a:sym typeface="Arial"/>
              </a:rPr>
              <a:t>Cuando yó aterricé en el aeródromo de Alicante, me dirigí al Gobierno civil e inmediatamente me puse en relación con las autoridades militares: el General Miaja, el General Matallana, los jefes de los distintos Ejércitos y el jefe de la Flota. Ya en el tono de las conversaciones telefónicas me di cuenta de que la llegada del jefe del Gobierno allí producía un gran desconcierto y hasta un gran descontento, como si significara el estropear alguna cosa que había convenida.</a:t>
            </a:r>
            <a:endParaRPr/>
          </a:p>
          <a:p>
            <a:pPr indent="0" lvl="0" marL="0" marR="0" rtl="0" algn="just">
              <a:lnSpc>
                <a:spcPct val="100000"/>
              </a:lnSpc>
              <a:spcBef>
                <a:spcPts val="0"/>
              </a:spcBef>
              <a:spcAft>
                <a:spcPts val="0"/>
              </a:spcAft>
              <a:buClr>
                <a:srgbClr val="000000"/>
              </a:buClr>
              <a:buSzPts val="1300"/>
              <a:buFont typeface="Arial"/>
              <a:buNone/>
            </a:pPr>
            <a:r>
              <a:rPr b="0" i="0" lang="en-US" sz="1300" u="none">
                <a:solidFill>
                  <a:srgbClr val="000000"/>
                </a:solidFill>
                <a:latin typeface="Arial"/>
                <a:ea typeface="Arial"/>
                <a:cs typeface="Arial"/>
                <a:sym typeface="Arial"/>
              </a:rPr>
              <a:t>[…] Estos señores se permitieron en términos apremiantes plantearme, como jefe del Gobierno, la necesidad de terminar pronto la guerra. Y yo les dije: Amigos míos; para eso estoy aquí […]. </a:t>
            </a:r>
            <a:endParaRPr/>
          </a:p>
          <a:p>
            <a:pPr indent="0" lvl="0" marL="0" marR="0" rtl="0" algn="just">
              <a:lnSpc>
                <a:spcPct val="100000"/>
              </a:lnSpc>
              <a:spcBef>
                <a:spcPts val="0"/>
              </a:spcBef>
              <a:spcAft>
                <a:spcPts val="0"/>
              </a:spcAft>
              <a:buClr>
                <a:srgbClr val="000000"/>
              </a:buClr>
              <a:buSzPts val="1300"/>
              <a:buFont typeface="Arial"/>
              <a:buNone/>
            </a:pPr>
            <a:r>
              <a:rPr b="0" i="0" lang="en-US" sz="1300" u="none">
                <a:solidFill>
                  <a:srgbClr val="000000"/>
                </a:solidFill>
                <a:latin typeface="Arial"/>
                <a:ea typeface="Arial"/>
                <a:cs typeface="Arial"/>
                <a:sym typeface="Arial"/>
              </a:rPr>
              <a:t>[…] en Madrid, llegaron a verme algunos Ministros y me informaron de que en una reunión del Frente Popular local se habían declarado incompatibles con el Gobierno. </a:t>
            </a:r>
            <a:endParaRPr/>
          </a:p>
          <a:p>
            <a:pPr indent="0" lvl="0" marL="0" marR="0" rtl="0" algn="just">
              <a:lnSpc>
                <a:spcPct val="100000"/>
              </a:lnSpc>
              <a:spcBef>
                <a:spcPts val="0"/>
              </a:spcBef>
              <a:spcAft>
                <a:spcPts val="0"/>
              </a:spcAft>
              <a:buClr>
                <a:srgbClr val="000000"/>
              </a:buClr>
              <a:buSzPts val="1300"/>
              <a:buFont typeface="Arial"/>
              <a:buNone/>
            </a:pPr>
            <a:r>
              <a:rPr b="0" i="0" lang="en-US" sz="1300" u="none">
                <a:solidFill>
                  <a:srgbClr val="000000"/>
                </a:solidFill>
                <a:latin typeface="Arial"/>
                <a:ea typeface="Arial"/>
                <a:cs typeface="Arial"/>
                <a:sym typeface="Arial"/>
              </a:rPr>
              <a:t>[…] sobre todo eso se ha fraguado un movimiento cuya dirección suprema evidentemente han llevado nuestros enemigos y que ha conducido a una derrota, por lo menos prematura, porque aun teniendo una derrota militar, si la hubiéramos tenido, nunca hubiera sido en los términos de catástrofe y de vergüenza en que se ha producido la derrota de esta República.</a:t>
            </a:r>
            <a:endParaRPr/>
          </a:p>
          <a:p>
            <a:pPr indent="0" lvl="0" marL="0" marR="0" rtl="0" algn="r">
              <a:lnSpc>
                <a:spcPct val="100000"/>
              </a:lnSpc>
              <a:spcBef>
                <a:spcPts val="0"/>
              </a:spcBef>
              <a:spcAft>
                <a:spcPts val="0"/>
              </a:spcAft>
              <a:buClr>
                <a:srgbClr val="000000"/>
              </a:buClr>
              <a:buSzPts val="1200"/>
              <a:buFont typeface="Arial"/>
              <a:buNone/>
            </a:pPr>
            <a:r>
              <a:rPr b="1" i="0" lang="en-US" sz="1200" u="none">
                <a:solidFill>
                  <a:srgbClr val="000000"/>
                </a:solidFill>
                <a:latin typeface="Arial"/>
                <a:ea typeface="Arial"/>
                <a:cs typeface="Arial"/>
                <a:sym typeface="Arial"/>
              </a:rPr>
              <a:t>Información del Dr. Juan Negrín a la Diputación Permanente de las Cortes de la república, reunida en París el 31 de marzo de 1939</a:t>
            </a:r>
            <a:endParaRPr/>
          </a:p>
        </p:txBody>
      </p:sp>
      <p:sp>
        <p:nvSpPr>
          <p:cNvPr id="917" name="Google Shape;917;p32"/>
          <p:cNvSpPr txBox="1"/>
          <p:nvPr/>
        </p:nvSpPr>
        <p:spPr>
          <a:xfrm>
            <a:off x="4240212" y="6045200"/>
            <a:ext cx="701675" cy="274637"/>
          </a:xfrm>
          <a:prstGeom prst="rect">
            <a:avLst/>
          </a:prstGeom>
          <a:solidFill>
            <a:srgbClr val="FFCC99"/>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DOC. 19</a:t>
            </a:r>
            <a:endParaRPr/>
          </a:p>
        </p:txBody>
      </p:sp>
      <p:pic>
        <p:nvPicPr>
          <p:cNvPr id="918" name="Google Shape;918;p32"/>
          <p:cNvPicPr preferRelativeResize="0"/>
          <p:nvPr/>
        </p:nvPicPr>
        <p:blipFill rotWithShape="1">
          <a:blip r:embed="rId3">
            <a:alphaModFix/>
          </a:blip>
          <a:srcRect b="0" l="0" r="0" t="0"/>
          <a:stretch/>
        </p:blipFill>
        <p:spPr>
          <a:xfrm>
            <a:off x="188912" y="558800"/>
            <a:ext cx="320675" cy="525462"/>
          </a:xfrm>
          <a:prstGeom prst="rect">
            <a:avLst/>
          </a:prstGeom>
          <a:noFill/>
          <a:ln>
            <a:noFill/>
          </a:ln>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923" name="Shape 923"/>
        <p:cNvGrpSpPr/>
        <p:nvPr/>
      </p:nvGrpSpPr>
      <p:grpSpPr>
        <a:xfrm>
          <a:off x="0" y="0"/>
          <a:ext cx="0" cy="0"/>
          <a:chOff x="0" y="0"/>
          <a:chExt cx="0" cy="0"/>
        </a:xfrm>
      </p:grpSpPr>
      <p:cxnSp>
        <p:nvCxnSpPr>
          <p:cNvPr id="924" name="Google Shape;924;p33"/>
          <p:cNvCxnSpPr/>
          <p:nvPr/>
        </p:nvCxnSpPr>
        <p:spPr>
          <a:xfrm>
            <a:off x="98425" y="904875"/>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925" name="Google Shape;925;p33"/>
          <p:cNvSpPr txBox="1"/>
          <p:nvPr/>
        </p:nvSpPr>
        <p:spPr>
          <a:xfrm>
            <a:off x="631825" y="571500"/>
            <a:ext cx="75057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Texto: Unificación de FET y de las JONS</a:t>
            </a:r>
            <a:endParaRPr/>
          </a:p>
        </p:txBody>
      </p:sp>
      <p:pic>
        <p:nvPicPr>
          <p:cNvPr id="926" name="Google Shape;926;p33"/>
          <p:cNvPicPr preferRelativeResize="0"/>
          <p:nvPr/>
        </p:nvPicPr>
        <p:blipFill rotWithShape="1">
          <a:blip r:embed="rId3">
            <a:alphaModFix/>
          </a:blip>
          <a:srcRect b="0" l="0" r="0" t="0"/>
          <a:stretch/>
        </p:blipFill>
        <p:spPr>
          <a:xfrm>
            <a:off x="188912" y="558800"/>
            <a:ext cx="320675" cy="525462"/>
          </a:xfrm>
          <a:prstGeom prst="rect">
            <a:avLst/>
          </a:prstGeom>
          <a:noFill/>
          <a:ln>
            <a:noFill/>
          </a:ln>
        </p:spPr>
      </p:pic>
      <p:sp>
        <p:nvSpPr>
          <p:cNvPr id="927" name="Google Shape;927;p33"/>
          <p:cNvSpPr txBox="1"/>
          <p:nvPr/>
        </p:nvSpPr>
        <p:spPr>
          <a:xfrm>
            <a:off x="1057275" y="6005512"/>
            <a:ext cx="701675" cy="274637"/>
          </a:xfrm>
          <a:prstGeom prst="rect">
            <a:avLst/>
          </a:prstGeom>
          <a:solidFill>
            <a:srgbClr val="FFCC99"/>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DOC. 20</a:t>
            </a:r>
            <a:endParaRPr/>
          </a:p>
        </p:txBody>
      </p:sp>
      <p:sp>
        <p:nvSpPr>
          <p:cNvPr id="928" name="Google Shape;928;p33"/>
          <p:cNvSpPr txBox="1"/>
          <p:nvPr/>
        </p:nvSpPr>
        <p:spPr>
          <a:xfrm>
            <a:off x="1090612" y="1350962"/>
            <a:ext cx="7000875" cy="4248150"/>
          </a:xfrm>
          <a:prstGeom prst="rect">
            <a:avLst/>
          </a:prstGeom>
          <a:solidFill>
            <a:srgbClr val="FFFFCC"/>
          </a:solidFill>
          <a:ln>
            <a:noFill/>
          </a:ln>
          <a:effectLst>
            <a:outerShdw blurRad="63500" dir="2700000" dist="35921">
              <a:srgbClr val="808080"/>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a:solidFill>
                  <a:srgbClr val="000000"/>
                </a:solidFill>
                <a:latin typeface="Arial"/>
                <a:ea typeface="Arial"/>
                <a:cs typeface="Arial"/>
                <a:sym typeface="Arial"/>
              </a:rPr>
              <a:t>Art.1.º Falange Española y Requetés, con sus actuales servicios y elementos se integran, bajo Mi Jefatura, en una sola entidad política de carácter nacional, que de momento se denominará Falange Española Tradicionalista y de las J.O.N.S. Esta organización intermedia entre la Sociedad y el Estado tiene la misión principal de comunicar al Estado el aliento del pueblo y de llevar a este el pensamiento a través de las virtudes político-morales, de servicio, jerarquía y hermandad.</a:t>
            </a:r>
            <a:endParaRPr/>
          </a:p>
          <a:p>
            <a:pPr indent="0" lvl="0" marL="0" marR="0" rtl="0" algn="just">
              <a:lnSpc>
                <a:spcPct val="100000"/>
              </a:lnSpc>
              <a:spcBef>
                <a:spcPts val="0"/>
              </a:spcBef>
              <a:spcAft>
                <a:spcPts val="0"/>
              </a:spcAft>
              <a:buClr>
                <a:srgbClr val="000000"/>
              </a:buClr>
              <a:buSzPts val="1600"/>
              <a:buFont typeface="Arial"/>
              <a:buNone/>
            </a:pPr>
            <a:r>
              <a:rPr b="0" i="0" lang="en-US" sz="1600" u="none">
                <a:solidFill>
                  <a:srgbClr val="000000"/>
                </a:solidFill>
                <a:latin typeface="Arial"/>
                <a:ea typeface="Arial"/>
                <a:cs typeface="Arial"/>
                <a:sym typeface="Arial"/>
              </a:rPr>
              <a:t>Quedan disueltas las demás organizaciones y partidos políticos.</a:t>
            </a:r>
            <a:endParaRPr/>
          </a:p>
          <a:p>
            <a:pPr indent="0" lvl="0" marL="0" marR="0" rtl="0" algn="just">
              <a:lnSpc>
                <a:spcPct val="100000"/>
              </a:lnSpc>
              <a:spcBef>
                <a:spcPts val="0"/>
              </a:spcBef>
              <a:spcAft>
                <a:spcPts val="0"/>
              </a:spcAft>
              <a:buClr>
                <a:srgbClr val="000000"/>
              </a:buClr>
              <a:buSzPts val="1600"/>
              <a:buFont typeface="Arial"/>
              <a:buNone/>
            </a:pPr>
            <a:r>
              <a:rPr b="0" i="0" lang="en-US" sz="1600" u="none">
                <a:solidFill>
                  <a:srgbClr val="000000"/>
                </a:solidFill>
                <a:latin typeface="Arial"/>
                <a:ea typeface="Arial"/>
                <a:cs typeface="Arial"/>
                <a:sym typeface="Arial"/>
              </a:rPr>
              <a:t>Art. 2.º Serán órganos rectores de la nueva entidad política nacional el Jefe del Estado, un Secretariado o Junta Política y el Consejo Nacional.</a:t>
            </a:r>
            <a:endParaRPr/>
          </a:p>
          <a:p>
            <a:pPr indent="0" lvl="0" marL="0" marR="0" rtl="0" algn="just">
              <a:lnSpc>
                <a:spcPct val="100000"/>
              </a:lnSpc>
              <a:spcBef>
                <a:spcPts val="0"/>
              </a:spcBef>
              <a:spcAft>
                <a:spcPts val="0"/>
              </a:spcAft>
              <a:buClr>
                <a:srgbClr val="000000"/>
              </a:buClr>
              <a:buSzPts val="1600"/>
              <a:buFont typeface="Arial"/>
              <a:buNone/>
            </a:pPr>
            <a:r>
              <a:rPr b="0" i="0" lang="en-US" sz="1600" u="none">
                <a:solidFill>
                  <a:srgbClr val="000000"/>
                </a:solidFill>
                <a:latin typeface="Arial"/>
                <a:ea typeface="Arial"/>
                <a:cs typeface="Arial"/>
                <a:sym typeface="Arial"/>
              </a:rPr>
              <a:t>Art.3.º Quedan fundidas en una sola Milicia Nacional las de la Falange Española y de Requetés, conservando sus emblemas y signos exteriores. </a:t>
            </a:r>
            <a:endParaRPr/>
          </a:p>
          <a:p>
            <a:pPr indent="0" lvl="0" marL="0" marR="0" rtl="0" algn="just">
              <a:lnSpc>
                <a:spcPct val="100000"/>
              </a:lnSpc>
              <a:spcBef>
                <a:spcPts val="0"/>
              </a:spcBef>
              <a:spcAft>
                <a:spcPts val="0"/>
              </a:spcAft>
              <a:buClr>
                <a:srgbClr val="000000"/>
              </a:buClr>
              <a:buSzPts val="1600"/>
              <a:buFont typeface="Arial"/>
              <a:buNone/>
            </a:pPr>
            <a:r>
              <a:rPr b="0" i="0" lang="en-US" sz="1600" u="none">
                <a:solidFill>
                  <a:srgbClr val="000000"/>
                </a:solidFill>
                <a:latin typeface="Arial"/>
                <a:ea typeface="Arial"/>
                <a:cs typeface="Arial"/>
                <a:sym typeface="Arial"/>
              </a:rPr>
              <a:t>La Milicia Nacional es auxiliar del Ejército. El Jefe del Estado es Jefe Supremo de la Milicia […]</a:t>
            </a:r>
            <a:endParaRPr/>
          </a:p>
          <a:p>
            <a:pPr indent="0" lvl="0" marL="0" marR="0" rtl="0" algn="r">
              <a:lnSpc>
                <a:spcPct val="100000"/>
              </a:lnSpc>
              <a:spcBef>
                <a:spcPts val="0"/>
              </a:spcBef>
              <a:spcAft>
                <a:spcPts val="0"/>
              </a:spcAft>
              <a:buClr>
                <a:srgbClr val="000000"/>
              </a:buClr>
              <a:buSzPts val="1600"/>
              <a:buFont typeface="Arial"/>
              <a:buNone/>
            </a:pPr>
            <a:r>
              <a:rPr b="1" i="0" lang="en-US" sz="1600" u="none">
                <a:solidFill>
                  <a:srgbClr val="000000"/>
                </a:solidFill>
                <a:latin typeface="Arial"/>
                <a:ea typeface="Arial"/>
                <a:cs typeface="Arial"/>
                <a:sym typeface="Arial"/>
              </a:rPr>
              <a:t>FRANCISCO FRANCO, Salamanca, </a:t>
            </a:r>
            <a:br>
              <a:rPr b="1" i="0" lang="en-US" sz="1600" u="none">
                <a:solidFill>
                  <a:srgbClr val="000000"/>
                </a:solidFill>
                <a:latin typeface="Arial"/>
                <a:ea typeface="Arial"/>
                <a:cs typeface="Arial"/>
                <a:sym typeface="Arial"/>
              </a:rPr>
            </a:br>
            <a:r>
              <a:rPr b="1" i="0" lang="en-US" sz="1600" u="none">
                <a:solidFill>
                  <a:srgbClr val="000000"/>
                </a:solidFill>
                <a:latin typeface="Arial"/>
                <a:ea typeface="Arial"/>
                <a:cs typeface="Arial"/>
                <a:sym typeface="Arial"/>
              </a:rPr>
              <a:t>a diecinueve de abril de mil novecientos treinta y siete, </a:t>
            </a:r>
            <a:br>
              <a:rPr b="1" i="0" lang="en-US" sz="1600" u="none">
                <a:solidFill>
                  <a:srgbClr val="000000"/>
                </a:solidFill>
                <a:latin typeface="Arial"/>
                <a:ea typeface="Arial"/>
                <a:cs typeface="Arial"/>
                <a:sym typeface="Arial"/>
              </a:rPr>
            </a:br>
            <a:r>
              <a:rPr b="1" i="1" lang="en-US" sz="1600" u="none">
                <a:solidFill>
                  <a:srgbClr val="000000"/>
                </a:solidFill>
                <a:latin typeface="Arial"/>
                <a:ea typeface="Arial"/>
                <a:cs typeface="Arial"/>
                <a:sym typeface="Arial"/>
              </a:rPr>
              <a:t>Boletín Oficial del Estado</a:t>
            </a:r>
            <a:r>
              <a:rPr b="1" i="0" lang="en-US" sz="1600" u="none">
                <a:solidFill>
                  <a:srgbClr val="000000"/>
                </a:solidFill>
                <a:latin typeface="Arial"/>
                <a:ea typeface="Arial"/>
                <a:cs typeface="Arial"/>
                <a:sym typeface="Arial"/>
              </a:rPr>
              <a:t>, Burgos, 20 de abril de 1937</a:t>
            </a:r>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933" name="Shape 933"/>
        <p:cNvGrpSpPr/>
        <p:nvPr/>
      </p:nvGrpSpPr>
      <p:grpSpPr>
        <a:xfrm>
          <a:off x="0" y="0"/>
          <a:ext cx="0" cy="0"/>
          <a:chOff x="0" y="0"/>
          <a:chExt cx="0" cy="0"/>
        </a:xfrm>
      </p:grpSpPr>
      <p:cxnSp>
        <p:nvCxnSpPr>
          <p:cNvPr id="934" name="Google Shape;934;p34"/>
          <p:cNvCxnSpPr/>
          <p:nvPr/>
        </p:nvCxnSpPr>
        <p:spPr>
          <a:xfrm>
            <a:off x="98425" y="904875"/>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935" name="Google Shape;935;p34"/>
          <p:cNvSpPr txBox="1"/>
          <p:nvPr/>
        </p:nvSpPr>
        <p:spPr>
          <a:xfrm>
            <a:off x="631825" y="571500"/>
            <a:ext cx="75057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Texto: Carta colectiva del Episcopado español sobre la guerra</a:t>
            </a:r>
            <a:endParaRPr/>
          </a:p>
        </p:txBody>
      </p:sp>
      <p:pic>
        <p:nvPicPr>
          <p:cNvPr id="936" name="Google Shape;936;p34"/>
          <p:cNvPicPr preferRelativeResize="0"/>
          <p:nvPr/>
        </p:nvPicPr>
        <p:blipFill rotWithShape="1">
          <a:blip r:embed="rId3">
            <a:alphaModFix/>
          </a:blip>
          <a:srcRect b="0" l="0" r="0" t="0"/>
          <a:stretch/>
        </p:blipFill>
        <p:spPr>
          <a:xfrm>
            <a:off x="188912" y="558800"/>
            <a:ext cx="320675" cy="525462"/>
          </a:xfrm>
          <a:prstGeom prst="rect">
            <a:avLst/>
          </a:prstGeom>
          <a:noFill/>
          <a:ln>
            <a:noFill/>
          </a:ln>
        </p:spPr>
      </p:pic>
      <p:sp>
        <p:nvSpPr>
          <p:cNvPr id="937" name="Google Shape;937;p34"/>
          <p:cNvSpPr txBox="1"/>
          <p:nvPr/>
        </p:nvSpPr>
        <p:spPr>
          <a:xfrm>
            <a:off x="681037" y="5816600"/>
            <a:ext cx="701675" cy="274637"/>
          </a:xfrm>
          <a:prstGeom prst="rect">
            <a:avLst/>
          </a:prstGeom>
          <a:solidFill>
            <a:srgbClr val="FFCC99"/>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DOC. 21</a:t>
            </a:r>
            <a:endParaRPr/>
          </a:p>
        </p:txBody>
      </p:sp>
      <p:sp>
        <p:nvSpPr>
          <p:cNvPr id="938" name="Google Shape;938;p34"/>
          <p:cNvSpPr txBox="1"/>
          <p:nvPr/>
        </p:nvSpPr>
        <p:spPr>
          <a:xfrm>
            <a:off x="612775" y="1185862"/>
            <a:ext cx="8010525" cy="4492625"/>
          </a:xfrm>
          <a:prstGeom prst="rect">
            <a:avLst/>
          </a:prstGeom>
          <a:solidFill>
            <a:srgbClr val="FFFFCC"/>
          </a:solidFill>
          <a:ln>
            <a:noFill/>
          </a:ln>
          <a:effectLst>
            <a:outerShdw blurRad="63500" dir="2700000" dist="35921">
              <a:srgbClr val="808080"/>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a:solidFill>
                  <a:srgbClr val="000000"/>
                </a:solidFill>
                <a:latin typeface="Arial"/>
                <a:ea typeface="Arial"/>
                <a:cs typeface="Arial"/>
                <a:sym typeface="Arial"/>
              </a:rPr>
              <a:t>La Iglesia no ha querido esta guerra. Cierto que miles de hijos suyos, obedeciendo a los dictados de su conciencia y de su patriotismo, y bajo su responsabilidad personal, se alzaron en armas para salvar los principios de la religión y justicia cristianas que secularmente habían informado la vida de la nación […].</a:t>
            </a:r>
            <a:endParaRPr/>
          </a:p>
          <a:p>
            <a:pPr indent="0" lvl="0" marL="0" marR="0" rtl="0" algn="just">
              <a:lnSpc>
                <a:spcPct val="100000"/>
              </a:lnSpc>
              <a:spcBef>
                <a:spcPts val="0"/>
              </a:spcBef>
              <a:spcAft>
                <a:spcPts val="0"/>
              </a:spcAft>
              <a:buClr>
                <a:srgbClr val="000000"/>
              </a:buClr>
              <a:buSzPts val="1600"/>
              <a:buFont typeface="Arial"/>
              <a:buNone/>
            </a:pPr>
            <a:r>
              <a:rPr b="0" i="0" lang="en-US" sz="1600" u="none">
                <a:solidFill>
                  <a:srgbClr val="000000"/>
                </a:solidFill>
                <a:latin typeface="Arial"/>
                <a:ea typeface="Arial"/>
                <a:cs typeface="Arial"/>
                <a:sym typeface="Arial"/>
              </a:rPr>
              <a:t>La sublevación militar no se produjo, ya desde sus comienzos, sin colaboración con el pueblo sano […], que este movimiento y la revolución comunista son dos hechos que no pueden separarse, si se quiere enjuiciar debidamente la naturaleza de la guerra. Y porque Dios es el más profundo cimiento de una sociedad bien ordenada –lo era la nación española– la revolución comunista, aliada de los ejércitos del gobierno, fue, sobre todo, antidivina. Se cerraba así el ciclo de la legislatura laica de la Constitución de 1931 con la destrucción de cuanto era cosa de Dios.</a:t>
            </a:r>
            <a:endParaRPr/>
          </a:p>
          <a:p>
            <a:pPr indent="0" lvl="0" marL="0" marR="0" rtl="0" algn="just">
              <a:lnSpc>
                <a:spcPct val="100000"/>
              </a:lnSpc>
              <a:spcBef>
                <a:spcPts val="0"/>
              </a:spcBef>
              <a:spcAft>
                <a:spcPts val="0"/>
              </a:spcAft>
              <a:buClr>
                <a:srgbClr val="000000"/>
              </a:buClr>
              <a:buSzPts val="1600"/>
              <a:buFont typeface="Arial"/>
              <a:buNone/>
            </a:pPr>
            <a:r>
              <a:rPr b="0" i="0" lang="en-US" sz="1600" u="none">
                <a:solidFill>
                  <a:srgbClr val="000000"/>
                </a:solidFill>
                <a:latin typeface="Arial"/>
                <a:ea typeface="Arial"/>
                <a:cs typeface="Arial"/>
                <a:sym typeface="Arial"/>
              </a:rPr>
              <a:t>La guerra es, pues, como un plebiscito armado. […] La lucha de un pueblo partido en dos tendencias: la espiritual, del lado de los sublevados, que salió en defensa del orden, la paz social, la civilización tradicional y la patria, y muy ostensiblemente, en un gran sector, para la defensa de la religión; y de la otra parte, la materialista, llámese marxista, comunista o anarquista, que quiso sustituir la vieja civilización de España, con todos sus factores, por la novísima «civilización» de los soviets rusos.</a:t>
            </a:r>
            <a:endParaRPr/>
          </a:p>
          <a:p>
            <a:pPr indent="0" lvl="0" marL="0" marR="0" rtl="0" algn="r">
              <a:lnSpc>
                <a:spcPct val="100000"/>
              </a:lnSpc>
              <a:spcBef>
                <a:spcPts val="0"/>
              </a:spcBef>
              <a:spcAft>
                <a:spcPts val="0"/>
              </a:spcAft>
              <a:buClr>
                <a:srgbClr val="000000"/>
              </a:buClr>
              <a:buSzPts val="1600"/>
              <a:buFont typeface="Arial"/>
              <a:buNone/>
            </a:pPr>
            <a:r>
              <a:rPr b="1" i="0" lang="en-US" sz="1600" u="none">
                <a:solidFill>
                  <a:srgbClr val="000000"/>
                </a:solidFill>
                <a:latin typeface="Arial"/>
                <a:ea typeface="Arial"/>
                <a:cs typeface="Arial"/>
                <a:sym typeface="Arial"/>
              </a:rPr>
              <a:t>1 de julio de 1937</a:t>
            </a:r>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943" name="Shape 943"/>
        <p:cNvGrpSpPr/>
        <p:nvPr/>
      </p:nvGrpSpPr>
      <p:grpSpPr>
        <a:xfrm>
          <a:off x="0" y="0"/>
          <a:ext cx="0" cy="0"/>
          <a:chOff x="0" y="0"/>
          <a:chExt cx="0" cy="0"/>
        </a:xfrm>
      </p:grpSpPr>
      <p:cxnSp>
        <p:nvCxnSpPr>
          <p:cNvPr id="944" name="Google Shape;944;p35"/>
          <p:cNvCxnSpPr/>
          <p:nvPr/>
        </p:nvCxnSpPr>
        <p:spPr>
          <a:xfrm>
            <a:off x="98425" y="904875"/>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945" name="Google Shape;945;p35"/>
          <p:cNvSpPr txBox="1"/>
          <p:nvPr/>
        </p:nvSpPr>
        <p:spPr>
          <a:xfrm>
            <a:off x="911225" y="569912"/>
            <a:ext cx="75057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0" i="0" lang="en-US" sz="1800" u="none">
                <a:solidFill>
                  <a:srgbClr val="B4007C"/>
                </a:solidFill>
                <a:latin typeface="Arial"/>
                <a:ea typeface="Arial"/>
                <a:cs typeface="Arial"/>
                <a:sym typeface="Arial"/>
              </a:rPr>
              <a:t>  Carteles «nacionales»</a:t>
            </a:r>
            <a:endParaRPr/>
          </a:p>
        </p:txBody>
      </p:sp>
      <p:pic>
        <p:nvPicPr>
          <p:cNvPr id="946" name="Google Shape;946;p35"/>
          <p:cNvPicPr preferRelativeResize="0"/>
          <p:nvPr/>
        </p:nvPicPr>
        <p:blipFill rotWithShape="1">
          <a:blip r:embed="rId3">
            <a:alphaModFix/>
          </a:blip>
          <a:srcRect b="0" l="0" r="0" t="0"/>
          <a:stretch/>
        </p:blipFill>
        <p:spPr>
          <a:xfrm>
            <a:off x="490537" y="576262"/>
            <a:ext cx="452437" cy="635000"/>
          </a:xfrm>
          <a:prstGeom prst="rect">
            <a:avLst/>
          </a:prstGeom>
          <a:noFill/>
          <a:ln>
            <a:noFill/>
          </a:ln>
        </p:spPr>
      </p:pic>
      <p:pic>
        <p:nvPicPr>
          <p:cNvPr id="947" name="Google Shape;947;p35"/>
          <p:cNvPicPr preferRelativeResize="0"/>
          <p:nvPr/>
        </p:nvPicPr>
        <p:blipFill rotWithShape="1">
          <a:blip r:embed="rId4">
            <a:alphaModFix/>
          </a:blip>
          <a:srcRect b="0" l="0" r="0" t="0"/>
          <a:stretch/>
        </p:blipFill>
        <p:spPr>
          <a:xfrm>
            <a:off x="1181100" y="1169987"/>
            <a:ext cx="3490912" cy="5003800"/>
          </a:xfrm>
          <a:prstGeom prst="rect">
            <a:avLst/>
          </a:prstGeom>
          <a:noFill/>
          <a:ln>
            <a:noFill/>
          </a:ln>
        </p:spPr>
      </p:pic>
      <p:pic>
        <p:nvPicPr>
          <p:cNvPr id="948" name="Google Shape;948;p35"/>
          <p:cNvPicPr preferRelativeResize="0"/>
          <p:nvPr/>
        </p:nvPicPr>
        <p:blipFill rotWithShape="1">
          <a:blip r:embed="rId5">
            <a:alphaModFix/>
          </a:blip>
          <a:srcRect b="0" l="0" r="0" t="0"/>
          <a:stretch/>
        </p:blipFill>
        <p:spPr>
          <a:xfrm>
            <a:off x="4837112" y="1177925"/>
            <a:ext cx="3540125" cy="499110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95" name="Shape 95"/>
        <p:cNvGrpSpPr/>
        <p:nvPr/>
      </p:nvGrpSpPr>
      <p:grpSpPr>
        <a:xfrm>
          <a:off x="0" y="0"/>
          <a:ext cx="0" cy="0"/>
          <a:chOff x="0" y="0"/>
          <a:chExt cx="0" cy="0"/>
        </a:xfrm>
      </p:grpSpPr>
      <p:sp>
        <p:nvSpPr>
          <p:cNvPr id="96" name="Google Shape;96;p4"/>
          <p:cNvSpPr/>
          <p:nvPr/>
        </p:nvSpPr>
        <p:spPr>
          <a:xfrm>
            <a:off x="187325" y="841375"/>
            <a:ext cx="368300" cy="5530850"/>
          </a:xfrm>
          <a:prstGeom prst="rect">
            <a:avLst/>
          </a:prstGeom>
          <a:gradFill>
            <a:gsLst>
              <a:gs pos="0">
                <a:srgbClr val="FFC1FF"/>
              </a:gs>
              <a:gs pos="100000">
                <a:srgbClr val="B387B3"/>
              </a:gs>
            </a:gsLst>
            <a:lin ang="54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7" name="Google Shape;97;p4"/>
          <p:cNvSpPr txBox="1"/>
          <p:nvPr/>
        </p:nvSpPr>
        <p:spPr>
          <a:xfrm>
            <a:off x="469900" y="1330325"/>
            <a:ext cx="3419475" cy="320675"/>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rgbClr val="4D4D4D"/>
              </a:buClr>
              <a:buSzPts val="1500"/>
              <a:buFont typeface="Arial"/>
              <a:buNone/>
            </a:pPr>
            <a:r>
              <a:rPr b="0" i="0" lang="en-US" sz="1500" u="none">
                <a:solidFill>
                  <a:srgbClr val="4D4D4D"/>
                </a:solidFill>
                <a:latin typeface="Arial"/>
                <a:ea typeface="Arial"/>
                <a:cs typeface="Arial"/>
                <a:sym typeface="Arial"/>
              </a:rPr>
              <a:t>1.- De la sublevación militar a la guerra</a:t>
            </a:r>
            <a:endParaRPr/>
          </a:p>
        </p:txBody>
      </p:sp>
      <p:sp>
        <p:nvSpPr>
          <p:cNvPr id="98" name="Google Shape;98;p4"/>
          <p:cNvSpPr txBox="1"/>
          <p:nvPr/>
        </p:nvSpPr>
        <p:spPr>
          <a:xfrm>
            <a:off x="1044575" y="1697037"/>
            <a:ext cx="2965450" cy="428625"/>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1.1.- La sublevación militar de julio de 1936</a:t>
            </a:r>
            <a:endParaRPr/>
          </a:p>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1.2.- La división de España en dos zonas</a:t>
            </a:r>
            <a:endParaRPr/>
          </a:p>
        </p:txBody>
      </p:sp>
      <p:sp>
        <p:nvSpPr>
          <p:cNvPr id="99" name="Google Shape;99;p4"/>
          <p:cNvSpPr txBox="1"/>
          <p:nvPr/>
        </p:nvSpPr>
        <p:spPr>
          <a:xfrm>
            <a:off x="512762" y="2127250"/>
            <a:ext cx="4100512" cy="320675"/>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rgbClr val="4D4D4D"/>
              </a:buClr>
              <a:buSzPts val="1500"/>
              <a:buFont typeface="Arial"/>
              <a:buNone/>
            </a:pPr>
            <a:r>
              <a:rPr b="0" i="0" lang="en-US" sz="1500" u="none">
                <a:solidFill>
                  <a:srgbClr val="4D4D4D"/>
                </a:solidFill>
                <a:latin typeface="Arial"/>
                <a:ea typeface="Arial"/>
                <a:cs typeface="Arial"/>
                <a:sym typeface="Arial"/>
              </a:rPr>
              <a:t>2.- La dimensión internacional de la guerra civil</a:t>
            </a:r>
            <a:endParaRPr/>
          </a:p>
        </p:txBody>
      </p:sp>
      <p:sp>
        <p:nvSpPr>
          <p:cNvPr id="100" name="Google Shape;100;p4"/>
          <p:cNvSpPr txBox="1"/>
          <p:nvPr/>
        </p:nvSpPr>
        <p:spPr>
          <a:xfrm>
            <a:off x="1049337" y="2466975"/>
            <a:ext cx="2543175" cy="596900"/>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2.1.- El contexto internacional</a:t>
            </a:r>
            <a:endParaRPr/>
          </a:p>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2.2.- El Comité de No Intervención</a:t>
            </a:r>
            <a:endParaRPr/>
          </a:p>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2.3.- Ayuda e intervención extranjera</a:t>
            </a:r>
            <a:endParaRPr/>
          </a:p>
        </p:txBody>
      </p:sp>
      <p:cxnSp>
        <p:nvCxnSpPr>
          <p:cNvPr id="101" name="Google Shape;101;p4"/>
          <p:cNvCxnSpPr/>
          <p:nvPr/>
        </p:nvCxnSpPr>
        <p:spPr>
          <a:xfrm>
            <a:off x="111125" y="825500"/>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102" name="Google Shape;102;p4"/>
          <p:cNvSpPr txBox="1"/>
          <p:nvPr/>
        </p:nvSpPr>
        <p:spPr>
          <a:xfrm>
            <a:off x="490537" y="3068637"/>
            <a:ext cx="2549525" cy="320675"/>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rgbClr val="4D4D4D"/>
              </a:buClr>
              <a:buSzPts val="1500"/>
              <a:buFont typeface="Arial"/>
              <a:buNone/>
            </a:pPr>
            <a:r>
              <a:rPr b="0" i="0" lang="en-US" sz="1500" u="none">
                <a:solidFill>
                  <a:srgbClr val="4D4D4D"/>
                </a:solidFill>
                <a:latin typeface="Arial"/>
                <a:ea typeface="Arial"/>
                <a:cs typeface="Arial"/>
                <a:sym typeface="Arial"/>
              </a:rPr>
              <a:t>3.- Las operaciones militares</a:t>
            </a:r>
            <a:endParaRPr/>
          </a:p>
        </p:txBody>
      </p:sp>
      <p:sp>
        <p:nvSpPr>
          <p:cNvPr id="103" name="Google Shape;103;p4"/>
          <p:cNvSpPr txBox="1"/>
          <p:nvPr/>
        </p:nvSpPr>
        <p:spPr>
          <a:xfrm>
            <a:off x="1052512" y="3411537"/>
            <a:ext cx="3111500" cy="933450"/>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3.1.- La batalla por Madrid </a:t>
            </a:r>
            <a:endParaRPr/>
          </a:p>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3.2.- La caída del norte</a:t>
            </a:r>
            <a:endParaRPr/>
          </a:p>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3.3.- De la ofensiva de Teruel a la batalla del Ebro</a:t>
            </a:r>
            <a:endParaRPr/>
          </a:p>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3.4.- El fin de la guerra</a:t>
            </a:r>
            <a:endParaRPr/>
          </a:p>
        </p:txBody>
      </p:sp>
      <p:sp>
        <p:nvSpPr>
          <p:cNvPr id="104" name="Google Shape;104;p4"/>
          <p:cNvSpPr txBox="1"/>
          <p:nvPr/>
        </p:nvSpPr>
        <p:spPr>
          <a:xfrm>
            <a:off x="261937" y="525462"/>
            <a:ext cx="74104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1" i="0" lang="en-US" sz="1800" u="none">
                <a:solidFill>
                  <a:srgbClr val="B4007C"/>
                </a:solidFill>
                <a:latin typeface="Arial"/>
                <a:ea typeface="Arial"/>
                <a:cs typeface="Arial"/>
                <a:sym typeface="Arial"/>
              </a:rPr>
              <a:t>Índice</a:t>
            </a:r>
            <a:endParaRPr/>
          </a:p>
        </p:txBody>
      </p:sp>
      <p:sp>
        <p:nvSpPr>
          <p:cNvPr id="105" name="Google Shape;105;p4"/>
          <p:cNvSpPr txBox="1"/>
          <p:nvPr/>
        </p:nvSpPr>
        <p:spPr>
          <a:xfrm>
            <a:off x="479425" y="4354512"/>
            <a:ext cx="2338387" cy="320675"/>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rgbClr val="4D4D4D"/>
              </a:buClr>
              <a:buSzPts val="1500"/>
              <a:buFont typeface="Arial"/>
              <a:buNone/>
            </a:pPr>
            <a:r>
              <a:rPr b="0" i="0" lang="en-US" sz="1500" u="none">
                <a:solidFill>
                  <a:srgbClr val="4D4D4D"/>
                </a:solidFill>
                <a:latin typeface="Arial"/>
                <a:ea typeface="Arial"/>
                <a:cs typeface="Arial"/>
                <a:sym typeface="Arial"/>
              </a:rPr>
              <a:t>4.- La España republicana</a:t>
            </a:r>
            <a:endParaRPr/>
          </a:p>
        </p:txBody>
      </p:sp>
      <p:sp>
        <p:nvSpPr>
          <p:cNvPr id="106" name="Google Shape;106;p4"/>
          <p:cNvSpPr txBox="1"/>
          <p:nvPr/>
        </p:nvSpPr>
        <p:spPr>
          <a:xfrm>
            <a:off x="1052512" y="4705350"/>
            <a:ext cx="3343275" cy="933450"/>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4.1.- La desintegración del poder republicano: represión y revolución</a:t>
            </a:r>
            <a:endParaRPr/>
          </a:p>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4.2.- Las luchas internas en la España republicana</a:t>
            </a:r>
            <a:endParaRPr/>
          </a:p>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4.3.- La reconstrucción del Estado republicano</a:t>
            </a:r>
            <a:endParaRPr/>
          </a:p>
        </p:txBody>
      </p:sp>
      <p:sp>
        <p:nvSpPr>
          <p:cNvPr id="107" name="Google Shape;107;p4"/>
          <p:cNvSpPr/>
          <p:nvPr/>
        </p:nvSpPr>
        <p:spPr>
          <a:xfrm>
            <a:off x="849312" y="1744662"/>
            <a:ext cx="152400" cy="141287"/>
          </a:xfrm>
          <a:prstGeom prst="rightArrow">
            <a:avLst>
              <a:gd fmla="val 50000" name="adj1"/>
              <a:gd fmla="val 50000" name="adj2"/>
            </a:avLst>
          </a:prstGeom>
          <a:solidFill>
            <a:srgbClr val="FFCCFF"/>
          </a:solidFill>
          <a:ln>
            <a:noFill/>
          </a:ln>
          <a:effectLst>
            <a:outerShdw blurRad="63500" dir="2700000" dist="35921">
              <a:schemeClr val="dk1"/>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8" name="Google Shape;108;p4"/>
          <p:cNvSpPr/>
          <p:nvPr/>
        </p:nvSpPr>
        <p:spPr>
          <a:xfrm>
            <a:off x="847725" y="1914525"/>
            <a:ext cx="152400" cy="141287"/>
          </a:xfrm>
          <a:prstGeom prst="rightArrow">
            <a:avLst>
              <a:gd fmla="val 50000" name="adj1"/>
              <a:gd fmla="val 50000" name="adj2"/>
            </a:avLst>
          </a:prstGeom>
          <a:solidFill>
            <a:srgbClr val="FFCCFF"/>
          </a:solidFill>
          <a:ln>
            <a:noFill/>
          </a:ln>
          <a:effectLst>
            <a:outerShdw blurRad="63500" dir="2700000" dist="35921">
              <a:schemeClr val="dk1"/>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9" name="Google Shape;109;p4"/>
          <p:cNvSpPr/>
          <p:nvPr/>
        </p:nvSpPr>
        <p:spPr>
          <a:xfrm>
            <a:off x="850900" y="2851150"/>
            <a:ext cx="152400" cy="141287"/>
          </a:xfrm>
          <a:prstGeom prst="rightArrow">
            <a:avLst>
              <a:gd fmla="val 50000" name="adj1"/>
              <a:gd fmla="val 50000" name="adj2"/>
            </a:avLst>
          </a:prstGeom>
          <a:solidFill>
            <a:srgbClr val="FFCCFF"/>
          </a:solidFill>
          <a:ln>
            <a:noFill/>
          </a:ln>
          <a:effectLst>
            <a:outerShdw blurRad="63500" dir="2700000" dist="35921">
              <a:schemeClr val="dk1"/>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0" name="Google Shape;110;p4"/>
          <p:cNvSpPr/>
          <p:nvPr/>
        </p:nvSpPr>
        <p:spPr>
          <a:xfrm>
            <a:off x="852487" y="3467100"/>
            <a:ext cx="152400" cy="141287"/>
          </a:xfrm>
          <a:prstGeom prst="rightArrow">
            <a:avLst>
              <a:gd fmla="val 50000" name="adj1"/>
              <a:gd fmla="val 50000" name="adj2"/>
            </a:avLst>
          </a:prstGeom>
          <a:solidFill>
            <a:srgbClr val="FFCCFF"/>
          </a:solidFill>
          <a:ln>
            <a:noFill/>
          </a:ln>
          <a:effectLst>
            <a:outerShdw blurRad="63500" dir="2700000" dist="35921">
              <a:schemeClr val="dk1"/>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1" name="Google Shape;111;p4"/>
          <p:cNvSpPr/>
          <p:nvPr/>
        </p:nvSpPr>
        <p:spPr>
          <a:xfrm>
            <a:off x="847725" y="3798887"/>
            <a:ext cx="152400" cy="141287"/>
          </a:xfrm>
          <a:prstGeom prst="rightArrow">
            <a:avLst>
              <a:gd fmla="val 50000" name="adj1"/>
              <a:gd fmla="val 50000" name="adj2"/>
            </a:avLst>
          </a:prstGeom>
          <a:solidFill>
            <a:srgbClr val="FFCCFF"/>
          </a:solidFill>
          <a:ln>
            <a:noFill/>
          </a:ln>
          <a:effectLst>
            <a:outerShdw blurRad="63500" dir="2700000" dist="35921">
              <a:schemeClr val="dk1"/>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2" name="Google Shape;112;p4"/>
          <p:cNvSpPr/>
          <p:nvPr/>
        </p:nvSpPr>
        <p:spPr>
          <a:xfrm>
            <a:off x="850900" y="4140200"/>
            <a:ext cx="152400" cy="141287"/>
          </a:xfrm>
          <a:prstGeom prst="rightArrow">
            <a:avLst>
              <a:gd fmla="val 50000" name="adj1"/>
              <a:gd fmla="val 50000" name="adj2"/>
            </a:avLst>
          </a:prstGeom>
          <a:solidFill>
            <a:srgbClr val="FFCCFF"/>
          </a:solidFill>
          <a:ln>
            <a:noFill/>
          </a:ln>
          <a:effectLst>
            <a:outerShdw blurRad="63500" dir="2700000" dist="35921">
              <a:schemeClr val="dk1"/>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3" name="Google Shape;113;p4"/>
          <p:cNvSpPr/>
          <p:nvPr/>
        </p:nvSpPr>
        <p:spPr>
          <a:xfrm>
            <a:off x="849312" y="5105400"/>
            <a:ext cx="152400" cy="141287"/>
          </a:xfrm>
          <a:prstGeom prst="rightArrow">
            <a:avLst>
              <a:gd fmla="val 50000" name="adj1"/>
              <a:gd fmla="val 50000" name="adj2"/>
            </a:avLst>
          </a:prstGeom>
          <a:solidFill>
            <a:srgbClr val="FFCCFF"/>
          </a:solidFill>
          <a:ln>
            <a:noFill/>
          </a:ln>
          <a:effectLst>
            <a:outerShdw blurRad="63500" dir="2700000" dist="35921">
              <a:schemeClr val="dk1"/>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4" name="Google Shape;114;p4"/>
          <p:cNvSpPr/>
          <p:nvPr/>
        </p:nvSpPr>
        <p:spPr>
          <a:xfrm>
            <a:off x="852487" y="4792662"/>
            <a:ext cx="152400" cy="141287"/>
          </a:xfrm>
          <a:prstGeom prst="rightArrow">
            <a:avLst>
              <a:gd fmla="val 50000" name="adj1"/>
              <a:gd fmla="val 50000" name="adj2"/>
            </a:avLst>
          </a:prstGeom>
          <a:solidFill>
            <a:srgbClr val="FFCCFF"/>
          </a:solidFill>
          <a:ln>
            <a:noFill/>
          </a:ln>
          <a:effectLst>
            <a:outerShdw blurRad="63500" dir="2700000" dist="35921">
              <a:schemeClr val="dk1"/>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5" name="Google Shape;115;p4"/>
          <p:cNvSpPr txBox="1"/>
          <p:nvPr/>
        </p:nvSpPr>
        <p:spPr>
          <a:xfrm>
            <a:off x="4994275" y="1311275"/>
            <a:ext cx="2274887" cy="320675"/>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rgbClr val="4D4D4D"/>
              </a:buClr>
              <a:buSzPts val="1500"/>
              <a:buFont typeface="Arial"/>
              <a:buNone/>
            </a:pPr>
            <a:r>
              <a:rPr b="0" i="0" lang="en-US" sz="1500" u="none">
                <a:solidFill>
                  <a:srgbClr val="4D4D4D"/>
                </a:solidFill>
                <a:latin typeface="Arial"/>
                <a:ea typeface="Arial"/>
                <a:cs typeface="Arial"/>
                <a:sym typeface="Arial"/>
              </a:rPr>
              <a:t>5.- La España «nacional»</a:t>
            </a:r>
            <a:endParaRPr/>
          </a:p>
        </p:txBody>
      </p:sp>
      <p:sp>
        <p:nvSpPr>
          <p:cNvPr id="116" name="Google Shape;116;p4"/>
          <p:cNvSpPr txBox="1"/>
          <p:nvPr/>
        </p:nvSpPr>
        <p:spPr>
          <a:xfrm>
            <a:off x="5535612" y="1652587"/>
            <a:ext cx="3348037" cy="933450"/>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5.1.- Los primeros momentos tras la sublevación</a:t>
            </a:r>
            <a:endParaRPr/>
          </a:p>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5.2.- El ascenso de Franco al poder</a:t>
            </a:r>
            <a:endParaRPr/>
          </a:p>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5.3.- La unificación política</a:t>
            </a:r>
            <a:endParaRPr/>
          </a:p>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5.4.- El papel de la Iglesia católica</a:t>
            </a:r>
            <a:endParaRPr/>
          </a:p>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5.5.- La creación del nuevo Estado</a:t>
            </a:r>
            <a:endParaRPr/>
          </a:p>
        </p:txBody>
      </p:sp>
      <p:sp>
        <p:nvSpPr>
          <p:cNvPr id="117" name="Google Shape;117;p4"/>
          <p:cNvSpPr/>
          <p:nvPr/>
        </p:nvSpPr>
        <p:spPr>
          <a:xfrm>
            <a:off x="5373687" y="1871662"/>
            <a:ext cx="152400" cy="141287"/>
          </a:xfrm>
          <a:prstGeom prst="rightArrow">
            <a:avLst>
              <a:gd fmla="val 50000" name="adj1"/>
              <a:gd fmla="val 50000" name="adj2"/>
            </a:avLst>
          </a:prstGeom>
          <a:solidFill>
            <a:srgbClr val="FFCCFF"/>
          </a:solidFill>
          <a:ln>
            <a:noFill/>
          </a:ln>
          <a:effectLst>
            <a:outerShdw blurRad="63500" dir="2700000" dist="35921">
              <a:schemeClr val="dk1"/>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8" name="Google Shape;118;p4"/>
          <p:cNvSpPr/>
          <p:nvPr/>
        </p:nvSpPr>
        <p:spPr>
          <a:xfrm>
            <a:off x="5370512" y="1717675"/>
            <a:ext cx="152400" cy="141287"/>
          </a:xfrm>
          <a:prstGeom prst="rightArrow">
            <a:avLst>
              <a:gd fmla="val 50000" name="adj1"/>
              <a:gd fmla="val 50000" name="adj2"/>
            </a:avLst>
          </a:prstGeom>
          <a:solidFill>
            <a:srgbClr val="FFCCFF"/>
          </a:solidFill>
          <a:ln>
            <a:noFill/>
          </a:ln>
          <a:effectLst>
            <a:outerShdw blurRad="63500" dir="2700000" dist="35921">
              <a:schemeClr val="dk1"/>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9" name="Google Shape;119;p4"/>
          <p:cNvSpPr/>
          <p:nvPr/>
        </p:nvSpPr>
        <p:spPr>
          <a:xfrm>
            <a:off x="847725" y="2530475"/>
            <a:ext cx="152400" cy="141287"/>
          </a:xfrm>
          <a:prstGeom prst="rightArrow">
            <a:avLst>
              <a:gd fmla="val 50000" name="adj1"/>
              <a:gd fmla="val 50000" name="adj2"/>
            </a:avLst>
          </a:prstGeom>
          <a:solidFill>
            <a:srgbClr val="FFCCFF"/>
          </a:solidFill>
          <a:ln>
            <a:noFill/>
          </a:ln>
          <a:effectLst>
            <a:outerShdw blurRad="63500" dir="2700000" dist="35921">
              <a:schemeClr val="dk1"/>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0" name="Google Shape;120;p4"/>
          <p:cNvSpPr/>
          <p:nvPr/>
        </p:nvSpPr>
        <p:spPr>
          <a:xfrm>
            <a:off x="847725" y="2687637"/>
            <a:ext cx="152400" cy="141287"/>
          </a:xfrm>
          <a:prstGeom prst="rightArrow">
            <a:avLst>
              <a:gd fmla="val 50000" name="adj1"/>
              <a:gd fmla="val 50000" name="adj2"/>
            </a:avLst>
          </a:prstGeom>
          <a:solidFill>
            <a:srgbClr val="FFCCFF"/>
          </a:solidFill>
          <a:ln>
            <a:noFill/>
          </a:ln>
          <a:effectLst>
            <a:outerShdw blurRad="63500" dir="2700000" dist="35921">
              <a:schemeClr val="dk1"/>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1" name="Google Shape;121;p4"/>
          <p:cNvSpPr/>
          <p:nvPr/>
        </p:nvSpPr>
        <p:spPr>
          <a:xfrm>
            <a:off x="849312" y="3635375"/>
            <a:ext cx="152400" cy="141287"/>
          </a:xfrm>
          <a:prstGeom prst="rightArrow">
            <a:avLst>
              <a:gd fmla="val 50000" name="adj1"/>
              <a:gd fmla="val 50000" name="adj2"/>
            </a:avLst>
          </a:prstGeom>
          <a:solidFill>
            <a:srgbClr val="FFCCFF"/>
          </a:solidFill>
          <a:ln>
            <a:noFill/>
          </a:ln>
          <a:effectLst>
            <a:outerShdw blurRad="63500" dir="2700000" dist="35921">
              <a:schemeClr val="dk1"/>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2" name="Google Shape;122;p4"/>
          <p:cNvSpPr/>
          <p:nvPr/>
        </p:nvSpPr>
        <p:spPr>
          <a:xfrm>
            <a:off x="5368925" y="2051050"/>
            <a:ext cx="152400" cy="141287"/>
          </a:xfrm>
          <a:prstGeom prst="rightArrow">
            <a:avLst>
              <a:gd fmla="val 50000" name="adj1"/>
              <a:gd fmla="val 50000" name="adj2"/>
            </a:avLst>
          </a:prstGeom>
          <a:solidFill>
            <a:srgbClr val="FFCCFF"/>
          </a:solidFill>
          <a:ln>
            <a:noFill/>
          </a:ln>
          <a:effectLst>
            <a:outerShdw blurRad="63500" dir="2700000" dist="35921">
              <a:schemeClr val="dk1"/>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3" name="Google Shape;123;p4"/>
          <p:cNvSpPr/>
          <p:nvPr/>
        </p:nvSpPr>
        <p:spPr>
          <a:xfrm>
            <a:off x="560387" y="3330575"/>
            <a:ext cx="3897312" cy="93662"/>
          </a:xfrm>
          <a:prstGeom prst="rect">
            <a:avLst/>
          </a:prstGeom>
          <a:gradFill>
            <a:gsLst>
              <a:gs pos="0">
                <a:srgbClr val="A080A0"/>
              </a:gs>
              <a:gs pos="100000">
                <a:srgbClr val="FFCCFF"/>
              </a:gs>
            </a:gsLst>
            <a:lin ang="108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4" name="Google Shape;124;p4"/>
          <p:cNvSpPr/>
          <p:nvPr/>
        </p:nvSpPr>
        <p:spPr>
          <a:xfrm>
            <a:off x="558800" y="2389187"/>
            <a:ext cx="4078287" cy="93662"/>
          </a:xfrm>
          <a:prstGeom prst="rect">
            <a:avLst/>
          </a:prstGeom>
          <a:gradFill>
            <a:gsLst>
              <a:gs pos="0">
                <a:srgbClr val="A080A0"/>
              </a:gs>
              <a:gs pos="100000">
                <a:srgbClr val="FFCCFF"/>
              </a:gs>
            </a:gsLst>
            <a:lin ang="108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5" name="Google Shape;125;p4"/>
          <p:cNvSpPr/>
          <p:nvPr/>
        </p:nvSpPr>
        <p:spPr>
          <a:xfrm>
            <a:off x="558800" y="4625975"/>
            <a:ext cx="3897312" cy="93662"/>
          </a:xfrm>
          <a:prstGeom prst="rect">
            <a:avLst/>
          </a:prstGeom>
          <a:gradFill>
            <a:gsLst>
              <a:gs pos="0">
                <a:srgbClr val="A080A0"/>
              </a:gs>
              <a:gs pos="100000">
                <a:srgbClr val="FFCCFF"/>
              </a:gs>
            </a:gsLst>
            <a:lin ang="108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6" name="Google Shape;126;p4"/>
          <p:cNvSpPr/>
          <p:nvPr/>
        </p:nvSpPr>
        <p:spPr>
          <a:xfrm>
            <a:off x="5014912" y="1587500"/>
            <a:ext cx="3897312" cy="93662"/>
          </a:xfrm>
          <a:prstGeom prst="rect">
            <a:avLst/>
          </a:prstGeom>
          <a:gradFill>
            <a:gsLst>
              <a:gs pos="0">
                <a:srgbClr val="A080A0"/>
              </a:gs>
              <a:gs pos="100000">
                <a:srgbClr val="FFCCFF"/>
              </a:gs>
            </a:gsLst>
            <a:lin ang="108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7" name="Google Shape;127;p4"/>
          <p:cNvSpPr/>
          <p:nvPr/>
        </p:nvSpPr>
        <p:spPr>
          <a:xfrm>
            <a:off x="546100" y="1612900"/>
            <a:ext cx="3897312" cy="93662"/>
          </a:xfrm>
          <a:prstGeom prst="rect">
            <a:avLst/>
          </a:prstGeom>
          <a:gradFill>
            <a:gsLst>
              <a:gs pos="0">
                <a:srgbClr val="A080A0"/>
              </a:gs>
              <a:gs pos="100000">
                <a:srgbClr val="FFCCFF"/>
              </a:gs>
            </a:gsLst>
            <a:lin ang="108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8" name="Google Shape;128;p4"/>
          <p:cNvSpPr txBox="1"/>
          <p:nvPr/>
        </p:nvSpPr>
        <p:spPr>
          <a:xfrm>
            <a:off x="5005387" y="2598737"/>
            <a:ext cx="3451225" cy="320675"/>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rgbClr val="4D4D4D"/>
              </a:buClr>
              <a:buSzPts val="1500"/>
              <a:buFont typeface="Arial"/>
              <a:buNone/>
            </a:pPr>
            <a:r>
              <a:rPr b="0" i="0" lang="en-US" sz="1500" u="none">
                <a:solidFill>
                  <a:srgbClr val="4D4D4D"/>
                </a:solidFill>
                <a:latin typeface="Arial"/>
                <a:ea typeface="Arial"/>
                <a:cs typeface="Arial"/>
                <a:sym typeface="Arial"/>
              </a:rPr>
              <a:t>6.- Las consecuencias de la guerra civil</a:t>
            </a:r>
            <a:endParaRPr/>
          </a:p>
        </p:txBody>
      </p:sp>
      <p:sp>
        <p:nvSpPr>
          <p:cNvPr id="129" name="Google Shape;129;p4"/>
          <p:cNvSpPr txBox="1"/>
          <p:nvPr/>
        </p:nvSpPr>
        <p:spPr>
          <a:xfrm>
            <a:off x="5535612" y="2938462"/>
            <a:ext cx="3246437" cy="765175"/>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6.1.- Consecuencias humanas: muerte, represión y exilio</a:t>
            </a:r>
            <a:endParaRPr/>
          </a:p>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6.2.- Consecuencias económicas</a:t>
            </a:r>
            <a:endParaRPr/>
          </a:p>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6.3.- Efectos culturales</a:t>
            </a:r>
            <a:endParaRPr/>
          </a:p>
        </p:txBody>
      </p:sp>
      <p:sp>
        <p:nvSpPr>
          <p:cNvPr id="130" name="Google Shape;130;p4"/>
          <p:cNvSpPr/>
          <p:nvPr/>
        </p:nvSpPr>
        <p:spPr>
          <a:xfrm>
            <a:off x="5038725" y="2860675"/>
            <a:ext cx="3897312" cy="93662"/>
          </a:xfrm>
          <a:prstGeom prst="rect">
            <a:avLst/>
          </a:prstGeom>
          <a:gradFill>
            <a:gsLst>
              <a:gs pos="0">
                <a:srgbClr val="A080A0"/>
              </a:gs>
              <a:gs pos="100000">
                <a:srgbClr val="FFCCFF"/>
              </a:gs>
            </a:gsLst>
            <a:lin ang="108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1" name="Google Shape;131;p4"/>
          <p:cNvSpPr/>
          <p:nvPr/>
        </p:nvSpPr>
        <p:spPr>
          <a:xfrm>
            <a:off x="4705350" y="839787"/>
            <a:ext cx="368300" cy="5530850"/>
          </a:xfrm>
          <a:prstGeom prst="rect">
            <a:avLst/>
          </a:prstGeom>
          <a:gradFill>
            <a:gsLst>
              <a:gs pos="0">
                <a:srgbClr val="B387B3"/>
              </a:gs>
              <a:gs pos="100000">
                <a:srgbClr val="FFC1FF"/>
              </a:gs>
            </a:gsLst>
            <a:lin ang="54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2" name="Google Shape;132;p4"/>
          <p:cNvSpPr/>
          <p:nvPr/>
        </p:nvSpPr>
        <p:spPr>
          <a:xfrm>
            <a:off x="5373687" y="2225675"/>
            <a:ext cx="152400" cy="141287"/>
          </a:xfrm>
          <a:prstGeom prst="rightArrow">
            <a:avLst>
              <a:gd fmla="val 50000" name="adj1"/>
              <a:gd fmla="val 50000" name="adj2"/>
            </a:avLst>
          </a:prstGeom>
          <a:solidFill>
            <a:srgbClr val="FFCCFF"/>
          </a:solidFill>
          <a:ln>
            <a:noFill/>
          </a:ln>
          <a:effectLst>
            <a:outerShdw blurRad="63500" dir="2700000" dist="35921">
              <a:schemeClr val="dk1"/>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3" name="Google Shape;133;p4"/>
          <p:cNvSpPr/>
          <p:nvPr/>
        </p:nvSpPr>
        <p:spPr>
          <a:xfrm>
            <a:off x="5368925" y="2398712"/>
            <a:ext cx="152400" cy="141287"/>
          </a:xfrm>
          <a:prstGeom prst="rightArrow">
            <a:avLst>
              <a:gd fmla="val 50000" name="adj1"/>
              <a:gd fmla="val 50000" name="adj2"/>
            </a:avLst>
          </a:prstGeom>
          <a:solidFill>
            <a:srgbClr val="FFCCFF"/>
          </a:solidFill>
          <a:ln>
            <a:noFill/>
          </a:ln>
          <a:effectLst>
            <a:outerShdw blurRad="63500" dir="2700000" dist="35921">
              <a:schemeClr val="dk1"/>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4" name="Google Shape;134;p4"/>
          <p:cNvSpPr/>
          <p:nvPr/>
        </p:nvSpPr>
        <p:spPr>
          <a:xfrm>
            <a:off x="5373687" y="3016250"/>
            <a:ext cx="152400" cy="141287"/>
          </a:xfrm>
          <a:prstGeom prst="rightArrow">
            <a:avLst>
              <a:gd fmla="val 50000" name="adj1"/>
              <a:gd fmla="val 50000" name="adj2"/>
            </a:avLst>
          </a:prstGeom>
          <a:solidFill>
            <a:srgbClr val="FFCCFF"/>
          </a:solidFill>
          <a:ln>
            <a:noFill/>
          </a:ln>
          <a:effectLst>
            <a:outerShdw blurRad="63500" dir="2700000" dist="35921">
              <a:schemeClr val="dk1"/>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5" name="Google Shape;135;p4"/>
          <p:cNvSpPr/>
          <p:nvPr/>
        </p:nvSpPr>
        <p:spPr>
          <a:xfrm>
            <a:off x="5372100" y="3325812"/>
            <a:ext cx="152400" cy="141287"/>
          </a:xfrm>
          <a:prstGeom prst="rightArrow">
            <a:avLst>
              <a:gd fmla="val 50000" name="adj1"/>
              <a:gd fmla="val 50000" name="adj2"/>
            </a:avLst>
          </a:prstGeom>
          <a:solidFill>
            <a:srgbClr val="FFCCFF"/>
          </a:solidFill>
          <a:ln>
            <a:noFill/>
          </a:ln>
          <a:effectLst>
            <a:outerShdw blurRad="63500" dir="2700000" dist="35921">
              <a:schemeClr val="dk1"/>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6" name="Google Shape;136;p4"/>
          <p:cNvSpPr/>
          <p:nvPr/>
        </p:nvSpPr>
        <p:spPr>
          <a:xfrm>
            <a:off x="5373687" y="3511550"/>
            <a:ext cx="152400" cy="141287"/>
          </a:xfrm>
          <a:prstGeom prst="rightArrow">
            <a:avLst>
              <a:gd fmla="val 50000" name="adj1"/>
              <a:gd fmla="val 50000" name="adj2"/>
            </a:avLst>
          </a:prstGeom>
          <a:solidFill>
            <a:srgbClr val="FFCCFF"/>
          </a:solidFill>
          <a:ln>
            <a:noFill/>
          </a:ln>
          <a:effectLst>
            <a:outerShdw blurRad="63500" dir="2700000" dist="35921">
              <a:schemeClr val="dk1"/>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7" name="Google Shape;137;p4"/>
          <p:cNvSpPr/>
          <p:nvPr/>
        </p:nvSpPr>
        <p:spPr>
          <a:xfrm>
            <a:off x="863600" y="5424487"/>
            <a:ext cx="152400" cy="141287"/>
          </a:xfrm>
          <a:prstGeom prst="rightArrow">
            <a:avLst>
              <a:gd fmla="val 50000" name="adj1"/>
              <a:gd fmla="val 50000" name="adj2"/>
            </a:avLst>
          </a:prstGeom>
          <a:solidFill>
            <a:srgbClr val="FFCCFF"/>
          </a:solidFill>
          <a:ln>
            <a:noFill/>
          </a:ln>
          <a:effectLst>
            <a:outerShdw blurRad="63500" dir="2700000" dist="35921">
              <a:schemeClr val="dk1"/>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142" name="Shape 142"/>
        <p:cNvGrpSpPr/>
        <p:nvPr/>
      </p:nvGrpSpPr>
      <p:grpSpPr>
        <a:xfrm>
          <a:off x="0" y="0"/>
          <a:ext cx="0" cy="0"/>
          <a:chOff x="0" y="0"/>
          <a:chExt cx="0" cy="0"/>
        </a:xfrm>
      </p:grpSpPr>
      <p:sp>
        <p:nvSpPr>
          <p:cNvPr id="143" name="Google Shape;143;p5"/>
          <p:cNvSpPr txBox="1"/>
          <p:nvPr/>
        </p:nvSpPr>
        <p:spPr>
          <a:xfrm>
            <a:off x="2889250" y="4972050"/>
            <a:ext cx="3986212" cy="457200"/>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-La Iglesia y sectores católicos, la oligarquía tradicional, partidos de derecha y de extrema derecha</a:t>
            </a:r>
            <a:endParaRPr/>
          </a:p>
        </p:txBody>
      </p:sp>
      <p:pic>
        <p:nvPicPr>
          <p:cNvPr id="144" name="Google Shape;144;p5"/>
          <p:cNvPicPr preferRelativeResize="0"/>
          <p:nvPr/>
        </p:nvPicPr>
        <p:blipFill rotWithShape="1">
          <a:blip r:embed="rId3">
            <a:alphaModFix/>
          </a:blip>
          <a:srcRect b="53004" l="0" r="53012" t="0"/>
          <a:stretch/>
        </p:blipFill>
        <p:spPr>
          <a:xfrm>
            <a:off x="5253037" y="2771775"/>
            <a:ext cx="3648075" cy="2195512"/>
          </a:xfrm>
          <a:prstGeom prst="rect">
            <a:avLst/>
          </a:prstGeom>
          <a:noFill/>
          <a:ln>
            <a:noFill/>
          </a:ln>
        </p:spPr>
      </p:pic>
      <p:sp>
        <p:nvSpPr>
          <p:cNvPr id="145" name="Google Shape;145;p5"/>
          <p:cNvSpPr txBox="1"/>
          <p:nvPr/>
        </p:nvSpPr>
        <p:spPr>
          <a:xfrm>
            <a:off x="152400" y="941387"/>
            <a:ext cx="6559550" cy="609600"/>
          </a:xfrm>
          <a:prstGeom prst="rect">
            <a:avLst/>
          </a:prstGeom>
          <a:gradFill>
            <a:gsLst>
              <a:gs pos="0">
                <a:srgbClr val="FFFFCC"/>
              </a:gs>
              <a:gs pos="100000">
                <a:srgbClr val="8A8A6F"/>
              </a:gs>
            </a:gsLst>
            <a:lin ang="5400000" scaled="0"/>
          </a:gra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700"/>
              <a:buFont typeface="Arial"/>
              <a:buNone/>
            </a:pPr>
            <a:r>
              <a:t/>
            </a:r>
            <a:endParaRPr b="1" i="0" sz="1700" u="non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700"/>
              <a:buFont typeface="Arial"/>
              <a:buNone/>
            </a:pPr>
            <a:r>
              <a:rPr b="1" i="0" lang="en-US" sz="1700" u="none">
                <a:solidFill>
                  <a:schemeClr val="lt1"/>
                </a:solidFill>
                <a:latin typeface="Arial"/>
                <a:ea typeface="Arial"/>
                <a:cs typeface="Arial"/>
                <a:sym typeface="Arial"/>
              </a:rPr>
              <a:t>La sublevación militar de julio de 1936 y la división de España </a:t>
            </a:r>
            <a:endParaRPr/>
          </a:p>
        </p:txBody>
      </p:sp>
      <p:cxnSp>
        <p:nvCxnSpPr>
          <p:cNvPr id="146" name="Google Shape;146;p5"/>
          <p:cNvCxnSpPr/>
          <p:nvPr/>
        </p:nvCxnSpPr>
        <p:spPr>
          <a:xfrm>
            <a:off x="155575" y="944562"/>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147" name="Google Shape;147;p5"/>
          <p:cNvSpPr txBox="1"/>
          <p:nvPr/>
        </p:nvSpPr>
        <p:spPr>
          <a:xfrm>
            <a:off x="261937" y="573087"/>
            <a:ext cx="6146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1" i="0" lang="en-US" sz="1800" u="none">
                <a:solidFill>
                  <a:srgbClr val="B4007C"/>
                </a:solidFill>
                <a:latin typeface="Arial"/>
                <a:ea typeface="Arial"/>
                <a:cs typeface="Arial"/>
                <a:sym typeface="Arial"/>
              </a:rPr>
              <a:t>1.- De la sublevación militar a la guerra</a:t>
            </a:r>
            <a:endParaRPr/>
          </a:p>
        </p:txBody>
      </p:sp>
      <p:grpSp>
        <p:nvGrpSpPr>
          <p:cNvPr id="148" name="Google Shape;148;p5"/>
          <p:cNvGrpSpPr/>
          <p:nvPr/>
        </p:nvGrpSpPr>
        <p:grpSpPr>
          <a:xfrm>
            <a:off x="7972425" y="4916487"/>
            <a:ext cx="896937" cy="207962"/>
            <a:chOff x="1247" y="30"/>
            <a:chExt cx="680" cy="227"/>
          </a:xfrm>
        </p:grpSpPr>
        <p:sp>
          <p:nvSpPr>
            <p:cNvPr id="149" name="Google Shape;149;p5"/>
            <p:cNvSpPr/>
            <p:nvPr/>
          </p:nvSpPr>
          <p:spPr>
            <a:xfrm>
              <a:off x="1247" y="30"/>
              <a:ext cx="680" cy="227"/>
            </a:xfrm>
            <a:prstGeom prst="roundRect">
              <a:avLst>
                <a:gd fmla="val 16667" name="adj"/>
              </a:avLst>
            </a:prstGeom>
            <a:solidFill>
              <a:schemeClr val="lt1"/>
            </a:solidFill>
            <a:ln cap="flat" cmpd="sng" w="9525">
              <a:solidFill>
                <a:srgbClr val="B4007C"/>
              </a:solidFill>
              <a:prstDash val="solid"/>
              <a:miter lim="800000"/>
              <a:headEnd len="sm" w="sm" type="none"/>
              <a:tailEnd len="sm" w="sm" type="none"/>
            </a:ln>
          </p:spPr>
          <p:txBody>
            <a:bodyPr anchorCtr="0" anchor="ctr" bIns="45700" lIns="91425" spcFirstLastPara="1" rIns="54000" wrap="square" tIns="45700">
              <a:noAutofit/>
            </a:bodyPr>
            <a:lstStyle/>
            <a:p>
              <a:pPr indent="0" lvl="0" marL="0" marR="0" rtl="0" algn="r">
                <a:lnSpc>
                  <a:spcPct val="100000"/>
                </a:lnSpc>
                <a:spcBef>
                  <a:spcPts val="0"/>
                </a:spcBef>
                <a:spcAft>
                  <a:spcPts val="0"/>
                </a:spcAft>
                <a:buClr>
                  <a:srgbClr val="B4007C"/>
                </a:buClr>
                <a:buSzPts val="900"/>
                <a:buFont typeface="Arial"/>
                <a:buNone/>
              </a:pPr>
              <a:r>
                <a:rPr b="1" i="0" lang="en-US" sz="900" u="none">
                  <a:solidFill>
                    <a:srgbClr val="B4007C"/>
                  </a:solidFill>
                  <a:latin typeface="Arial"/>
                  <a:ea typeface="Arial"/>
                  <a:cs typeface="Arial"/>
                  <a:sym typeface="Arial"/>
                </a:rPr>
                <a:t>Ampliación</a:t>
              </a:r>
              <a:endParaRPr/>
            </a:p>
          </p:txBody>
        </p:sp>
        <p:sp>
          <p:nvSpPr>
            <p:cNvPr id="150" name="Google Shape;150;p5"/>
            <p:cNvSpPr/>
            <p:nvPr/>
          </p:nvSpPr>
          <p:spPr>
            <a:xfrm>
              <a:off x="1247" y="73"/>
              <a:ext cx="136" cy="136"/>
            </a:xfrm>
            <a:prstGeom prst="ellipse">
              <a:avLst/>
            </a:prstGeom>
            <a:solidFill>
              <a:srgbClr val="B4007C"/>
            </a:solidFill>
            <a:ln cap="flat" cmpd="sng" w="9525">
              <a:solidFill>
                <a:srgbClr val="B400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1" name="Google Shape;151;p5"/>
            <p:cNvSpPr/>
            <p:nvPr/>
          </p:nvSpPr>
          <p:spPr>
            <a:xfrm rot="5400000">
              <a:off x="1281" y="101"/>
              <a:ext cx="90" cy="78"/>
            </a:xfrm>
            <a:prstGeom prst="triangle">
              <a:avLst>
                <a:gd fmla="val 50000" name="adj"/>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52" name="Google Shape;152;p5"/>
          <p:cNvSpPr/>
          <p:nvPr/>
        </p:nvSpPr>
        <p:spPr>
          <a:xfrm>
            <a:off x="150812" y="1539875"/>
            <a:ext cx="404812" cy="4818062"/>
          </a:xfrm>
          <a:prstGeom prst="rect">
            <a:avLst/>
          </a:prstGeom>
          <a:gradFill>
            <a:gsLst>
              <a:gs pos="0">
                <a:srgbClr val="8A8A6F"/>
              </a:gs>
              <a:gs pos="100000">
                <a:srgbClr val="FFFFCC"/>
              </a:gs>
            </a:gsLst>
            <a:lin ang="54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3" name="Google Shape;153;p5"/>
          <p:cNvSpPr txBox="1"/>
          <p:nvPr/>
        </p:nvSpPr>
        <p:spPr>
          <a:xfrm>
            <a:off x="933450" y="1685925"/>
            <a:ext cx="6772275" cy="31432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La </a:t>
            </a:r>
            <a:r>
              <a:rPr b="1" i="0" lang="en-US" sz="1400" u="none">
                <a:solidFill>
                  <a:schemeClr val="dk1"/>
                </a:solidFill>
                <a:latin typeface="Arial"/>
                <a:ea typeface="Arial"/>
                <a:cs typeface="Arial"/>
                <a:sym typeface="Arial"/>
              </a:rPr>
              <a:t>sublevación</a:t>
            </a:r>
            <a:r>
              <a:rPr b="0" i="0" lang="en-US" sz="1400" u="none">
                <a:solidFill>
                  <a:schemeClr val="dk1"/>
                </a:solidFill>
                <a:latin typeface="Arial"/>
                <a:ea typeface="Arial"/>
                <a:cs typeface="Arial"/>
                <a:sym typeface="Arial"/>
              </a:rPr>
              <a:t> se inició en el </a:t>
            </a:r>
            <a:r>
              <a:rPr b="1" i="0" lang="en-US" sz="1400" u="none">
                <a:solidFill>
                  <a:schemeClr val="dk1"/>
                </a:solidFill>
                <a:latin typeface="Arial"/>
                <a:ea typeface="Arial"/>
                <a:cs typeface="Arial"/>
                <a:sym typeface="Arial"/>
              </a:rPr>
              <a:t>protectorado español de Marruecos</a:t>
            </a:r>
            <a:r>
              <a:rPr b="0" i="0" lang="en-US" sz="1400" u="none">
                <a:solidFill>
                  <a:schemeClr val="dk1"/>
                </a:solidFill>
                <a:latin typeface="Arial"/>
                <a:ea typeface="Arial"/>
                <a:cs typeface="Arial"/>
                <a:sym typeface="Arial"/>
              </a:rPr>
              <a:t>, el </a:t>
            </a:r>
            <a:r>
              <a:rPr b="1" i="0" lang="en-US" sz="1400" u="none">
                <a:solidFill>
                  <a:schemeClr val="dk1"/>
                </a:solidFill>
                <a:latin typeface="Arial"/>
                <a:ea typeface="Arial"/>
                <a:cs typeface="Arial"/>
                <a:sym typeface="Arial"/>
              </a:rPr>
              <a:t>17 de julio</a:t>
            </a:r>
            <a:r>
              <a:rPr b="0" i="0" lang="en-US" sz="1400" u="none">
                <a:solidFill>
                  <a:schemeClr val="dk1"/>
                </a:solidFill>
                <a:latin typeface="Arial"/>
                <a:ea typeface="Arial"/>
                <a:cs typeface="Arial"/>
                <a:sym typeface="Arial"/>
              </a:rPr>
              <a:t> </a:t>
            </a:r>
            <a:endParaRPr/>
          </a:p>
        </p:txBody>
      </p:sp>
      <p:sp>
        <p:nvSpPr>
          <p:cNvPr id="154" name="Google Shape;154;p5"/>
          <p:cNvSpPr/>
          <p:nvPr/>
        </p:nvSpPr>
        <p:spPr>
          <a:xfrm>
            <a:off x="681037" y="1724025"/>
            <a:ext cx="207962" cy="190500"/>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55" name="Google Shape;155;p5"/>
          <p:cNvGrpSpPr/>
          <p:nvPr/>
        </p:nvGrpSpPr>
        <p:grpSpPr>
          <a:xfrm>
            <a:off x="2730500" y="2022475"/>
            <a:ext cx="252412" cy="228600"/>
            <a:chOff x="1215" y="3520"/>
            <a:chExt cx="536" cy="232"/>
          </a:xfrm>
        </p:grpSpPr>
        <p:cxnSp>
          <p:nvCxnSpPr>
            <p:cNvPr id="156" name="Google Shape;156;p5"/>
            <p:cNvCxnSpPr/>
            <p:nvPr/>
          </p:nvCxnSpPr>
          <p:spPr>
            <a:xfrm>
              <a:off x="1215" y="3520"/>
              <a:ext cx="0" cy="224"/>
            </a:xfrm>
            <a:prstGeom prst="straightConnector1">
              <a:avLst/>
            </a:prstGeom>
            <a:noFill/>
            <a:ln cap="flat" cmpd="sng" w="19050">
              <a:solidFill>
                <a:srgbClr val="FFCC99"/>
              </a:solidFill>
              <a:prstDash val="solid"/>
              <a:miter lim="800000"/>
              <a:headEnd len="med" w="med" type="none"/>
              <a:tailEnd len="med" w="med" type="none"/>
            </a:ln>
            <a:effectLst>
              <a:outerShdw blurRad="63500" dir="2700000" dist="35921">
                <a:schemeClr val="lt2"/>
              </a:outerShdw>
            </a:effectLst>
          </p:spPr>
        </p:cxnSp>
        <p:cxnSp>
          <p:nvCxnSpPr>
            <p:cNvPr id="157" name="Google Shape;157;p5"/>
            <p:cNvCxnSpPr/>
            <p:nvPr/>
          </p:nvCxnSpPr>
          <p:spPr>
            <a:xfrm>
              <a:off x="1216" y="3752"/>
              <a:ext cx="535" cy="0"/>
            </a:xfrm>
            <a:prstGeom prst="straightConnector1">
              <a:avLst/>
            </a:prstGeom>
            <a:noFill/>
            <a:ln cap="flat" cmpd="sng" w="19050">
              <a:solidFill>
                <a:srgbClr val="FFCC99"/>
              </a:solidFill>
              <a:prstDash val="solid"/>
              <a:miter lim="800000"/>
              <a:headEnd len="med" w="med" type="none"/>
              <a:tailEnd len="med" w="med" type="triangle"/>
            </a:ln>
            <a:effectLst>
              <a:outerShdw blurRad="63500" dir="2700000" dist="35921">
                <a:schemeClr val="lt2"/>
              </a:outerShdw>
            </a:effectLst>
          </p:spPr>
        </p:cxnSp>
      </p:grpSp>
      <p:sp>
        <p:nvSpPr>
          <p:cNvPr id="158" name="Google Shape;158;p5"/>
          <p:cNvSpPr txBox="1"/>
          <p:nvPr/>
        </p:nvSpPr>
        <p:spPr>
          <a:xfrm>
            <a:off x="3055937" y="2074862"/>
            <a:ext cx="4694237" cy="300037"/>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0" i="0" lang="en-US" sz="1300" u="none">
                <a:solidFill>
                  <a:schemeClr val="dk1"/>
                </a:solidFill>
                <a:latin typeface="Arial"/>
                <a:ea typeface="Arial"/>
                <a:cs typeface="Arial"/>
                <a:sym typeface="Arial"/>
              </a:rPr>
              <a:t> Franco se incorporó a la sublevación desde Canarias</a:t>
            </a:r>
            <a:endParaRPr/>
          </a:p>
        </p:txBody>
      </p:sp>
      <p:sp>
        <p:nvSpPr>
          <p:cNvPr id="159" name="Google Shape;159;p5"/>
          <p:cNvSpPr txBox="1"/>
          <p:nvPr/>
        </p:nvSpPr>
        <p:spPr>
          <a:xfrm>
            <a:off x="1381125" y="2025650"/>
            <a:ext cx="1425575" cy="260350"/>
          </a:xfrm>
          <a:prstGeom prst="rect">
            <a:avLst/>
          </a:prstGeom>
          <a:noFill/>
          <a:ln>
            <a:noFill/>
          </a:ln>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rgbClr val="4D4D4D"/>
              </a:buClr>
              <a:buSzPts val="1100"/>
              <a:buFont typeface="Arial"/>
              <a:buNone/>
            </a:pPr>
            <a:r>
              <a:rPr b="1" i="0" lang="en-US" sz="1100" u="none">
                <a:solidFill>
                  <a:srgbClr val="4D4D4D"/>
                </a:solidFill>
                <a:latin typeface="Arial"/>
                <a:ea typeface="Arial"/>
                <a:cs typeface="Arial"/>
                <a:sym typeface="Arial"/>
              </a:rPr>
              <a:t>inmediatamente</a:t>
            </a:r>
            <a:endParaRPr/>
          </a:p>
        </p:txBody>
      </p:sp>
      <p:sp>
        <p:nvSpPr>
          <p:cNvPr id="160" name="Google Shape;160;p5"/>
          <p:cNvSpPr/>
          <p:nvPr/>
        </p:nvSpPr>
        <p:spPr>
          <a:xfrm>
            <a:off x="952500" y="2012950"/>
            <a:ext cx="141287" cy="1673225"/>
          </a:xfrm>
          <a:prstGeom prst="rect">
            <a:avLst/>
          </a:prstGeom>
          <a:gradFill>
            <a:gsLst>
              <a:gs pos="0">
                <a:srgbClr val="FFFFCC"/>
              </a:gs>
              <a:gs pos="100000">
                <a:srgbClr val="8A8A6F"/>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1" name="Google Shape;161;p5"/>
          <p:cNvSpPr txBox="1"/>
          <p:nvPr/>
        </p:nvSpPr>
        <p:spPr>
          <a:xfrm>
            <a:off x="1330325" y="2436812"/>
            <a:ext cx="7116762" cy="274637"/>
          </a:xfrm>
          <a:prstGeom prst="rect">
            <a:avLst/>
          </a:prstGeom>
          <a:solidFill>
            <a:schemeClr val="lt1"/>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1" lang="en-US" sz="1200" u="none">
                <a:solidFill>
                  <a:schemeClr val="dk1"/>
                </a:solidFill>
                <a:latin typeface="Arial"/>
                <a:ea typeface="Arial"/>
                <a:cs typeface="Arial"/>
                <a:sym typeface="Arial"/>
              </a:rPr>
              <a:t>El alzamiento militar se extendió por el resto del territorio español entre el 18 y el 20 de julio</a:t>
            </a:r>
            <a:endParaRPr/>
          </a:p>
        </p:txBody>
      </p:sp>
      <p:sp>
        <p:nvSpPr>
          <p:cNvPr id="162" name="Google Shape;162;p5"/>
          <p:cNvSpPr txBox="1"/>
          <p:nvPr/>
        </p:nvSpPr>
        <p:spPr>
          <a:xfrm>
            <a:off x="1565275" y="2759075"/>
            <a:ext cx="3624262" cy="639762"/>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-En Sevilla, Queipo de Llano</a:t>
            </a:r>
            <a:endParaRPr/>
          </a:p>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-En Navarra, Mola con ayuda de requetés carlistas</a:t>
            </a:r>
            <a:endParaRPr/>
          </a:p>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-En Zaragoza, Cabanellas</a:t>
            </a:r>
            <a:endParaRPr/>
          </a:p>
        </p:txBody>
      </p:sp>
      <p:sp>
        <p:nvSpPr>
          <p:cNvPr id="163" name="Google Shape;163;p5"/>
          <p:cNvSpPr/>
          <p:nvPr/>
        </p:nvSpPr>
        <p:spPr>
          <a:xfrm rot="8760000">
            <a:off x="1347787" y="2720975"/>
            <a:ext cx="242887" cy="21431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4" name="Google Shape;164;p5"/>
          <p:cNvSpPr txBox="1"/>
          <p:nvPr/>
        </p:nvSpPr>
        <p:spPr>
          <a:xfrm>
            <a:off x="1330325" y="3441700"/>
            <a:ext cx="3446462" cy="457200"/>
          </a:xfrm>
          <a:prstGeom prst="rect">
            <a:avLst/>
          </a:prstGeom>
          <a:solidFill>
            <a:schemeClr val="lt1"/>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1" lang="en-US" sz="1200" u="none">
                <a:solidFill>
                  <a:schemeClr val="dk1"/>
                </a:solidFill>
                <a:latin typeface="Arial"/>
                <a:ea typeface="Arial"/>
                <a:cs typeface="Arial"/>
                <a:sym typeface="Arial"/>
              </a:rPr>
              <a:t>En Madrid, Barcelona y Valencia se abortó la sublevación militar</a:t>
            </a:r>
            <a:endParaRPr/>
          </a:p>
        </p:txBody>
      </p:sp>
      <p:sp>
        <p:nvSpPr>
          <p:cNvPr id="165" name="Google Shape;165;p5"/>
          <p:cNvSpPr txBox="1"/>
          <p:nvPr/>
        </p:nvSpPr>
        <p:spPr>
          <a:xfrm>
            <a:off x="1719262" y="3916362"/>
            <a:ext cx="3468687" cy="457200"/>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-Resistencia popular (organizaciones obreras)</a:t>
            </a:r>
            <a:endParaRPr/>
          </a:p>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-Lealtad de Guardias de Asalto y Guardia Civil</a:t>
            </a:r>
            <a:endParaRPr/>
          </a:p>
        </p:txBody>
      </p:sp>
      <p:sp>
        <p:nvSpPr>
          <p:cNvPr id="166" name="Google Shape;166;p5"/>
          <p:cNvSpPr/>
          <p:nvPr/>
        </p:nvSpPr>
        <p:spPr>
          <a:xfrm rot="8760000">
            <a:off x="1511300" y="3879850"/>
            <a:ext cx="242887" cy="21431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7" name="Google Shape;167;p5"/>
          <p:cNvSpPr txBox="1"/>
          <p:nvPr/>
        </p:nvSpPr>
        <p:spPr>
          <a:xfrm>
            <a:off x="944562" y="4387850"/>
            <a:ext cx="3368675" cy="31432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España queda dividida</a:t>
            </a:r>
            <a:r>
              <a:rPr b="0" i="0" lang="en-US" sz="1400" u="none">
                <a:solidFill>
                  <a:schemeClr val="dk1"/>
                </a:solidFill>
                <a:latin typeface="Arial"/>
                <a:ea typeface="Arial"/>
                <a:cs typeface="Arial"/>
                <a:sym typeface="Arial"/>
              </a:rPr>
              <a:t> en dos zonas</a:t>
            </a:r>
            <a:endParaRPr/>
          </a:p>
        </p:txBody>
      </p:sp>
      <p:sp>
        <p:nvSpPr>
          <p:cNvPr id="168" name="Google Shape;168;p5"/>
          <p:cNvSpPr/>
          <p:nvPr/>
        </p:nvSpPr>
        <p:spPr>
          <a:xfrm>
            <a:off x="692150" y="4425950"/>
            <a:ext cx="207962" cy="190500"/>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9" name="Google Shape;169;p5"/>
          <p:cNvSpPr/>
          <p:nvPr/>
        </p:nvSpPr>
        <p:spPr>
          <a:xfrm>
            <a:off x="4375150" y="4468812"/>
            <a:ext cx="873125" cy="15081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0" name="Google Shape;170;p5"/>
          <p:cNvSpPr/>
          <p:nvPr/>
        </p:nvSpPr>
        <p:spPr>
          <a:xfrm>
            <a:off x="952500" y="4716462"/>
            <a:ext cx="141287" cy="1595437"/>
          </a:xfrm>
          <a:prstGeom prst="rect">
            <a:avLst/>
          </a:prstGeom>
          <a:gradFill>
            <a:gsLst>
              <a:gs pos="0">
                <a:srgbClr val="FFFFCC"/>
              </a:gs>
              <a:gs pos="100000">
                <a:srgbClr val="8A8A6F"/>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1" name="Google Shape;171;p5"/>
          <p:cNvSpPr txBox="1"/>
          <p:nvPr/>
        </p:nvSpPr>
        <p:spPr>
          <a:xfrm>
            <a:off x="1368425" y="4794250"/>
            <a:ext cx="1346200" cy="457200"/>
          </a:xfrm>
          <a:prstGeom prst="rect">
            <a:avLst/>
          </a:prstGeom>
          <a:solidFill>
            <a:srgbClr val="FFFFCC"/>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1" lang="en-US" sz="1200" u="none">
                <a:solidFill>
                  <a:schemeClr val="dk1"/>
                </a:solidFill>
                <a:latin typeface="Arial"/>
                <a:ea typeface="Arial"/>
                <a:cs typeface="Arial"/>
                <a:sym typeface="Arial"/>
              </a:rPr>
              <a:t>Los sublevados («</a:t>
            </a:r>
            <a:r>
              <a:rPr b="1" i="1" lang="en-US" sz="1200" u="none">
                <a:solidFill>
                  <a:schemeClr val="accent2"/>
                </a:solidFill>
                <a:latin typeface="Arial"/>
                <a:ea typeface="Arial"/>
                <a:cs typeface="Arial"/>
                <a:sym typeface="Arial"/>
              </a:rPr>
              <a:t>nacionales</a:t>
            </a:r>
            <a:r>
              <a:rPr b="1" i="1" lang="en-US" sz="1200" u="none">
                <a:solidFill>
                  <a:schemeClr val="dk1"/>
                </a:solidFill>
                <a:latin typeface="Arial"/>
                <a:ea typeface="Arial"/>
                <a:cs typeface="Arial"/>
                <a:sym typeface="Arial"/>
              </a:rPr>
              <a:t>»)</a:t>
            </a:r>
            <a:endParaRPr/>
          </a:p>
        </p:txBody>
      </p:sp>
      <p:sp>
        <p:nvSpPr>
          <p:cNvPr id="172" name="Google Shape;172;p5"/>
          <p:cNvSpPr/>
          <p:nvPr/>
        </p:nvSpPr>
        <p:spPr>
          <a:xfrm rot="8760000">
            <a:off x="2682875" y="4960937"/>
            <a:ext cx="242887" cy="21431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3" name="Google Shape;173;p5"/>
          <p:cNvSpPr txBox="1"/>
          <p:nvPr/>
        </p:nvSpPr>
        <p:spPr>
          <a:xfrm>
            <a:off x="2952750" y="5551487"/>
            <a:ext cx="4127500" cy="457200"/>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-Defensa de la república democrática, en colaboración de comunistas y anarquistas (partidarios de la revolución)</a:t>
            </a:r>
            <a:endParaRPr/>
          </a:p>
        </p:txBody>
      </p:sp>
      <p:sp>
        <p:nvSpPr>
          <p:cNvPr id="174" name="Google Shape;174;p5"/>
          <p:cNvSpPr txBox="1"/>
          <p:nvPr/>
        </p:nvSpPr>
        <p:spPr>
          <a:xfrm>
            <a:off x="1368425" y="5348287"/>
            <a:ext cx="1411287" cy="274637"/>
          </a:xfrm>
          <a:prstGeom prst="rect">
            <a:avLst/>
          </a:prstGeom>
          <a:solidFill>
            <a:srgbClr val="FFFFCC"/>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1" lang="en-US" sz="1200" u="none">
                <a:solidFill>
                  <a:schemeClr val="dk1"/>
                </a:solidFill>
                <a:latin typeface="Arial"/>
                <a:ea typeface="Arial"/>
                <a:cs typeface="Arial"/>
                <a:sym typeface="Arial"/>
              </a:rPr>
              <a:t>Los republicanos</a:t>
            </a:r>
            <a:endParaRPr/>
          </a:p>
        </p:txBody>
      </p:sp>
      <p:sp>
        <p:nvSpPr>
          <p:cNvPr id="175" name="Google Shape;175;p5"/>
          <p:cNvSpPr/>
          <p:nvPr/>
        </p:nvSpPr>
        <p:spPr>
          <a:xfrm rot="8760000">
            <a:off x="2733675" y="5540375"/>
            <a:ext cx="242887" cy="21431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76" name="Google Shape;176;p5"/>
          <p:cNvGrpSpPr/>
          <p:nvPr/>
        </p:nvGrpSpPr>
        <p:grpSpPr>
          <a:xfrm rot="-180000">
            <a:off x="469900" y="5019675"/>
            <a:ext cx="614362" cy="228600"/>
            <a:chOff x="3476" y="1881"/>
            <a:chExt cx="387" cy="144"/>
          </a:xfrm>
        </p:grpSpPr>
        <p:sp>
          <p:nvSpPr>
            <p:cNvPr id="177" name="Google Shape;177;p5"/>
            <p:cNvSpPr/>
            <p:nvPr/>
          </p:nvSpPr>
          <p:spPr>
            <a:xfrm>
              <a:off x="3537" y="1902"/>
              <a:ext cx="326" cy="90"/>
            </a:xfrm>
            <a:prstGeom prst="homePlate">
              <a:avLst>
                <a:gd fmla="val 50000" name="adj"/>
              </a:avLst>
            </a:prstGeom>
            <a:solidFill>
              <a:srgbClr val="683400"/>
            </a:soli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8" name="Google Shape;178;p5"/>
            <p:cNvSpPr txBox="1"/>
            <p:nvPr/>
          </p:nvSpPr>
          <p:spPr>
            <a:xfrm>
              <a:off x="3476" y="1881"/>
              <a:ext cx="309" cy="144"/>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900"/>
                <a:buFont typeface="Arial"/>
                <a:buNone/>
              </a:pPr>
              <a:r>
                <a:rPr b="1" i="0" lang="en-US" sz="900" u="none">
                  <a:solidFill>
                    <a:schemeClr val="lt1"/>
                  </a:solidFill>
                  <a:latin typeface="Arial"/>
                  <a:ea typeface="Arial"/>
                  <a:cs typeface="Arial"/>
                  <a:sym typeface="Arial"/>
                </a:rPr>
                <a:t>DOC. 1</a:t>
              </a:r>
              <a:endParaRPr/>
            </a:p>
          </p:txBody>
        </p:sp>
      </p:grpSp>
      <p:sp>
        <p:nvSpPr>
          <p:cNvPr id="179" name="Google Shape;179;p5"/>
          <p:cNvSpPr/>
          <p:nvPr/>
        </p:nvSpPr>
        <p:spPr>
          <a:xfrm>
            <a:off x="1609725" y="5637212"/>
            <a:ext cx="160337" cy="412750"/>
          </a:xfrm>
          <a:prstGeom prst="downArrow">
            <a:avLst>
              <a:gd fmla="val 12637" name="adj1"/>
              <a:gd fmla="val 4616" name="adj2"/>
            </a:avLst>
          </a:prstGeom>
          <a:gradFill>
            <a:gsLst>
              <a:gs pos="0">
                <a:srgbClr val="FFFFCC"/>
              </a:gs>
              <a:gs pos="100000">
                <a:srgbClr val="8A8A6F"/>
              </a:gs>
            </a:gsLst>
            <a:lin ang="54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0" name="Google Shape;180;p5"/>
          <p:cNvSpPr txBox="1"/>
          <p:nvPr/>
        </p:nvSpPr>
        <p:spPr>
          <a:xfrm>
            <a:off x="1160462" y="6027737"/>
            <a:ext cx="7494587" cy="274637"/>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1" lang="en-US" sz="1200" u="none">
                <a:solidFill>
                  <a:schemeClr val="dk1"/>
                </a:solidFill>
                <a:latin typeface="Arial"/>
                <a:ea typeface="Arial"/>
                <a:cs typeface="Arial"/>
                <a:sym typeface="Arial"/>
              </a:rPr>
              <a:t>Las primeras acciones del gobierno (José Giral) propiciaron una situación revolucionaria y caótica</a:t>
            </a:r>
            <a:endParaRPr/>
          </a:p>
        </p:txBody>
      </p:sp>
      <p:sp>
        <p:nvSpPr>
          <p:cNvPr id="181" name="Google Shape;181;p5"/>
          <p:cNvSpPr txBox="1"/>
          <p:nvPr/>
        </p:nvSpPr>
        <p:spPr>
          <a:xfrm>
            <a:off x="782637" y="3971925"/>
            <a:ext cx="939800" cy="260350"/>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rgbClr val="4D4D4D"/>
              </a:buClr>
              <a:buSzPts val="1100"/>
              <a:buFont typeface="Arial"/>
              <a:buNone/>
            </a:pPr>
            <a:r>
              <a:rPr b="1" i="0" lang="en-US" sz="1100" u="none">
                <a:solidFill>
                  <a:srgbClr val="4D4D4D"/>
                </a:solidFill>
                <a:latin typeface="Arial"/>
                <a:ea typeface="Arial"/>
                <a:cs typeface="Arial"/>
                <a:sym typeface="Arial"/>
              </a:rPr>
              <a:t>A causa de</a:t>
            </a:r>
            <a:endParaRPr/>
          </a:p>
        </p:txBody>
      </p:sp>
      <p:sp>
        <p:nvSpPr>
          <p:cNvPr id="182" name="Google Shape;182;p5"/>
          <p:cNvSpPr/>
          <p:nvPr/>
        </p:nvSpPr>
        <p:spPr>
          <a:xfrm>
            <a:off x="1071562" y="4800600"/>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3" name="Google Shape;183;p5"/>
          <p:cNvSpPr/>
          <p:nvPr/>
        </p:nvSpPr>
        <p:spPr>
          <a:xfrm>
            <a:off x="1073150" y="5370512"/>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4" name="Google Shape;184;p5"/>
          <p:cNvSpPr/>
          <p:nvPr/>
        </p:nvSpPr>
        <p:spPr>
          <a:xfrm>
            <a:off x="1069975" y="2441575"/>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5" name="Google Shape;185;p5"/>
          <p:cNvSpPr/>
          <p:nvPr/>
        </p:nvSpPr>
        <p:spPr>
          <a:xfrm>
            <a:off x="1069975" y="3433762"/>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500"/>
                                        <p:tgtEl>
                                          <p:spTgt spid="163"/>
                                        </p:tgtEl>
                                        <p:attrNameLst>
                                          <p:attrName>ppt_w</p:attrName>
                                        </p:attrNameLst>
                                      </p:cBhvr>
                                      <p:tavLst>
                                        <p:tav fmla="" tm="0">
                                          <p:val>
                                            <p:strVal val="0"/>
                                          </p:val>
                                        </p:tav>
                                        <p:tav fmla="" tm="100000">
                                          <p:val>
                                            <p:strVal val="#ppt_w"/>
                                          </p:val>
                                        </p:tav>
                                      </p:tavLst>
                                    </p:anim>
                                    <p:anim calcmode="lin" valueType="num">
                                      <p:cBhvr additive="base">
                                        <p:cTn dur="500"/>
                                        <p:tgtEl>
                                          <p:spTgt spid="163"/>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500"/>
                                        <p:tgtEl>
                                          <p:spTgt spid="166"/>
                                        </p:tgtEl>
                                        <p:attrNameLst>
                                          <p:attrName>ppt_w</p:attrName>
                                        </p:attrNameLst>
                                      </p:cBhvr>
                                      <p:tavLst>
                                        <p:tav fmla="" tm="0">
                                          <p:val>
                                            <p:strVal val="0"/>
                                          </p:val>
                                        </p:tav>
                                        <p:tav fmla="" tm="100000">
                                          <p:val>
                                            <p:strVal val="#ppt_w"/>
                                          </p:val>
                                        </p:tav>
                                      </p:tavLst>
                                    </p:anim>
                                    <p:anim calcmode="lin" valueType="num">
                                      <p:cBhvr additive="base">
                                        <p:cTn dur="500"/>
                                        <p:tgtEl>
                                          <p:spTgt spid="166"/>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500"/>
                                        <p:tgtEl>
                                          <p:spTgt spid="172"/>
                                        </p:tgtEl>
                                        <p:attrNameLst>
                                          <p:attrName>ppt_w</p:attrName>
                                        </p:attrNameLst>
                                      </p:cBhvr>
                                      <p:tavLst>
                                        <p:tav fmla="" tm="0">
                                          <p:val>
                                            <p:strVal val="0"/>
                                          </p:val>
                                        </p:tav>
                                        <p:tav fmla="" tm="100000">
                                          <p:val>
                                            <p:strVal val="#ppt_w"/>
                                          </p:val>
                                        </p:tav>
                                      </p:tavLst>
                                    </p:anim>
                                    <p:anim calcmode="lin" valueType="num">
                                      <p:cBhvr additive="base">
                                        <p:cTn dur="500"/>
                                        <p:tgtEl>
                                          <p:spTgt spid="172"/>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ppt_w</p:attrName>
                                        </p:attrNameLst>
                                      </p:cBhvr>
                                      <p:tavLst>
                                        <p:tav fmla="" tm="0">
                                          <p:val>
                                            <p:strVal val="0"/>
                                          </p:val>
                                        </p:tav>
                                        <p:tav fmla="" tm="100000">
                                          <p:val>
                                            <p:strVal val="#ppt_w"/>
                                          </p:val>
                                        </p:tav>
                                      </p:tavLst>
                                    </p:anim>
                                    <p:anim calcmode="lin" valueType="num">
                                      <p:cBhvr additive="base">
                                        <p:cTn dur="500"/>
                                        <p:tgtEl>
                                          <p:spTgt spid="175"/>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190" name="Shape 190"/>
        <p:cNvGrpSpPr/>
        <p:nvPr/>
      </p:nvGrpSpPr>
      <p:grpSpPr>
        <a:xfrm>
          <a:off x="0" y="0"/>
          <a:ext cx="0" cy="0"/>
          <a:chOff x="0" y="0"/>
          <a:chExt cx="0" cy="0"/>
        </a:xfrm>
      </p:grpSpPr>
      <p:sp>
        <p:nvSpPr>
          <p:cNvPr id="191" name="Google Shape;191;p6"/>
          <p:cNvSpPr/>
          <p:nvPr/>
        </p:nvSpPr>
        <p:spPr>
          <a:xfrm>
            <a:off x="158750" y="1550987"/>
            <a:ext cx="342900" cy="4833937"/>
          </a:xfrm>
          <a:prstGeom prst="rect">
            <a:avLst/>
          </a:prstGeom>
          <a:gradFill>
            <a:gsLst>
              <a:gs pos="0">
                <a:srgbClr val="8A8A6F"/>
              </a:gs>
              <a:gs pos="100000">
                <a:srgbClr val="FFFFCC"/>
              </a:gs>
            </a:gsLst>
            <a:lin ang="54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2" name="Google Shape;192;p6"/>
          <p:cNvSpPr txBox="1"/>
          <p:nvPr/>
        </p:nvSpPr>
        <p:spPr>
          <a:xfrm>
            <a:off x="155575" y="950912"/>
            <a:ext cx="5605462" cy="609600"/>
          </a:xfrm>
          <a:prstGeom prst="rect">
            <a:avLst/>
          </a:prstGeom>
          <a:gradFill>
            <a:gsLst>
              <a:gs pos="0">
                <a:srgbClr val="FFFFCC"/>
              </a:gs>
              <a:gs pos="100000">
                <a:srgbClr val="8A8A6F"/>
              </a:gs>
            </a:gsLst>
            <a:lin ang="5400000" scaled="0"/>
          </a:gra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700"/>
              <a:buFont typeface="Arial"/>
              <a:buNone/>
            </a:pPr>
            <a:r>
              <a:t/>
            </a:r>
            <a:endParaRPr b="1" i="0" sz="1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700"/>
              <a:buFont typeface="Arial"/>
              <a:buNone/>
            </a:pPr>
            <a:r>
              <a:rPr b="1" i="0" lang="en-US" sz="1700" u="none">
                <a:solidFill>
                  <a:schemeClr val="lt1"/>
                </a:solidFill>
                <a:latin typeface="Arial"/>
                <a:ea typeface="Arial"/>
                <a:cs typeface="Arial"/>
                <a:sym typeface="Arial"/>
              </a:rPr>
              <a:t>El contexto internacional y la intervención extranjera </a:t>
            </a:r>
            <a:endParaRPr/>
          </a:p>
        </p:txBody>
      </p:sp>
      <p:cxnSp>
        <p:nvCxnSpPr>
          <p:cNvPr id="193" name="Google Shape;193;p6"/>
          <p:cNvCxnSpPr/>
          <p:nvPr/>
        </p:nvCxnSpPr>
        <p:spPr>
          <a:xfrm>
            <a:off x="155575" y="944562"/>
            <a:ext cx="8893175" cy="0"/>
          </a:xfrm>
          <a:prstGeom prst="straightConnector1">
            <a:avLst/>
          </a:prstGeom>
          <a:noFill/>
          <a:ln cap="flat" cmpd="sng" w="9525">
            <a:solidFill>
              <a:srgbClr val="B4007C"/>
            </a:solidFill>
            <a:prstDash val="solid"/>
            <a:miter lim="800000"/>
            <a:headEnd len="med" w="med" type="none"/>
            <a:tailEnd len="med" w="med" type="none"/>
          </a:ln>
        </p:spPr>
      </p:cxnSp>
      <p:grpSp>
        <p:nvGrpSpPr>
          <p:cNvPr id="194" name="Google Shape;194;p6"/>
          <p:cNvGrpSpPr/>
          <p:nvPr/>
        </p:nvGrpSpPr>
        <p:grpSpPr>
          <a:xfrm>
            <a:off x="2036762" y="1874837"/>
            <a:ext cx="369887" cy="220662"/>
            <a:chOff x="1215" y="3520"/>
            <a:chExt cx="536" cy="232"/>
          </a:xfrm>
        </p:grpSpPr>
        <p:cxnSp>
          <p:nvCxnSpPr>
            <p:cNvPr id="195" name="Google Shape;195;p6"/>
            <p:cNvCxnSpPr/>
            <p:nvPr/>
          </p:nvCxnSpPr>
          <p:spPr>
            <a:xfrm>
              <a:off x="1215" y="3520"/>
              <a:ext cx="0" cy="224"/>
            </a:xfrm>
            <a:prstGeom prst="straightConnector1">
              <a:avLst/>
            </a:prstGeom>
            <a:noFill/>
            <a:ln>
              <a:noFill/>
            </a:ln>
            <a:effectLst>
              <a:outerShdw blurRad="63500" dir="2700000" dist="35921">
                <a:schemeClr val="lt2"/>
              </a:outerShdw>
            </a:effectLst>
          </p:spPr>
        </p:cxnSp>
        <p:cxnSp>
          <p:nvCxnSpPr>
            <p:cNvPr id="196" name="Google Shape;196;p6"/>
            <p:cNvCxnSpPr/>
            <p:nvPr/>
          </p:nvCxnSpPr>
          <p:spPr>
            <a:xfrm>
              <a:off x="1216" y="3752"/>
              <a:ext cx="535" cy="0"/>
            </a:xfrm>
            <a:prstGeom prst="straightConnector1">
              <a:avLst/>
            </a:prstGeom>
            <a:noFill/>
            <a:ln>
              <a:noFill/>
            </a:ln>
            <a:effectLst>
              <a:outerShdw blurRad="63500" dir="2700000" dist="35921">
                <a:schemeClr val="lt2"/>
              </a:outerShdw>
            </a:effectLst>
          </p:spPr>
        </p:cxnSp>
      </p:grpSp>
      <p:grpSp>
        <p:nvGrpSpPr>
          <p:cNvPr id="197" name="Google Shape;197;p6"/>
          <p:cNvGrpSpPr/>
          <p:nvPr/>
        </p:nvGrpSpPr>
        <p:grpSpPr>
          <a:xfrm>
            <a:off x="2174875" y="3362325"/>
            <a:ext cx="369887" cy="220662"/>
            <a:chOff x="1215" y="3520"/>
            <a:chExt cx="536" cy="232"/>
          </a:xfrm>
        </p:grpSpPr>
        <p:cxnSp>
          <p:nvCxnSpPr>
            <p:cNvPr id="198" name="Google Shape;198;p6"/>
            <p:cNvCxnSpPr/>
            <p:nvPr/>
          </p:nvCxnSpPr>
          <p:spPr>
            <a:xfrm>
              <a:off x="1215" y="3520"/>
              <a:ext cx="0" cy="224"/>
            </a:xfrm>
            <a:prstGeom prst="straightConnector1">
              <a:avLst/>
            </a:prstGeom>
            <a:noFill/>
            <a:ln>
              <a:noFill/>
            </a:ln>
            <a:effectLst>
              <a:outerShdw blurRad="63500" dir="2700000" dist="35921">
                <a:schemeClr val="lt2"/>
              </a:outerShdw>
            </a:effectLst>
          </p:spPr>
        </p:cxnSp>
        <p:cxnSp>
          <p:nvCxnSpPr>
            <p:cNvPr id="199" name="Google Shape;199;p6"/>
            <p:cNvCxnSpPr/>
            <p:nvPr/>
          </p:nvCxnSpPr>
          <p:spPr>
            <a:xfrm>
              <a:off x="1216" y="3752"/>
              <a:ext cx="535" cy="0"/>
            </a:xfrm>
            <a:prstGeom prst="straightConnector1">
              <a:avLst/>
            </a:prstGeom>
            <a:noFill/>
            <a:ln>
              <a:noFill/>
            </a:ln>
            <a:effectLst>
              <a:outerShdw blurRad="63500" dir="2700000" dist="35921">
                <a:schemeClr val="lt2"/>
              </a:outerShdw>
            </a:effectLst>
          </p:spPr>
        </p:cxnSp>
      </p:grpSp>
      <p:cxnSp>
        <p:nvCxnSpPr>
          <p:cNvPr id="200" name="Google Shape;200;p6"/>
          <p:cNvCxnSpPr/>
          <p:nvPr/>
        </p:nvCxnSpPr>
        <p:spPr>
          <a:xfrm>
            <a:off x="1582737" y="3378200"/>
            <a:ext cx="0" cy="1763712"/>
          </a:xfrm>
          <a:prstGeom prst="straightConnector1">
            <a:avLst/>
          </a:prstGeom>
          <a:noFill/>
          <a:ln>
            <a:noFill/>
          </a:ln>
          <a:effectLst>
            <a:outerShdw blurRad="63500" dir="2700000" dist="35921">
              <a:schemeClr val="lt2"/>
            </a:outerShdw>
          </a:effectLst>
        </p:spPr>
      </p:cxnSp>
      <p:cxnSp>
        <p:nvCxnSpPr>
          <p:cNvPr id="201" name="Google Shape;201;p6"/>
          <p:cNvCxnSpPr/>
          <p:nvPr/>
        </p:nvCxnSpPr>
        <p:spPr>
          <a:xfrm>
            <a:off x="1223962" y="3378200"/>
            <a:ext cx="0" cy="2390775"/>
          </a:xfrm>
          <a:prstGeom prst="straightConnector1">
            <a:avLst/>
          </a:prstGeom>
          <a:noFill/>
          <a:ln>
            <a:noFill/>
          </a:ln>
          <a:effectLst>
            <a:outerShdw blurRad="63500" dir="2700000" dist="35921">
              <a:schemeClr val="lt2"/>
            </a:outerShdw>
          </a:effectLst>
        </p:spPr>
      </p:cxnSp>
      <p:sp>
        <p:nvSpPr>
          <p:cNvPr id="202" name="Google Shape;202;p6"/>
          <p:cNvSpPr txBox="1"/>
          <p:nvPr/>
        </p:nvSpPr>
        <p:spPr>
          <a:xfrm>
            <a:off x="261937" y="573087"/>
            <a:ext cx="6146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1" i="0" lang="en-US" sz="1800" u="none">
                <a:solidFill>
                  <a:srgbClr val="B4007C"/>
                </a:solidFill>
                <a:latin typeface="Arial"/>
                <a:ea typeface="Arial"/>
                <a:cs typeface="Arial"/>
                <a:sym typeface="Arial"/>
              </a:rPr>
              <a:t>2.- La dimensión de la guerra civil</a:t>
            </a:r>
            <a:endParaRPr/>
          </a:p>
        </p:txBody>
      </p:sp>
      <p:grpSp>
        <p:nvGrpSpPr>
          <p:cNvPr id="203" name="Google Shape;203;p6"/>
          <p:cNvGrpSpPr/>
          <p:nvPr/>
        </p:nvGrpSpPr>
        <p:grpSpPr>
          <a:xfrm rot="-1200000">
            <a:off x="3435350" y="4244975"/>
            <a:ext cx="649287" cy="228600"/>
            <a:chOff x="1532" y="3364"/>
            <a:chExt cx="409" cy="144"/>
          </a:xfrm>
        </p:grpSpPr>
        <p:sp>
          <p:nvSpPr>
            <p:cNvPr id="204" name="Google Shape;204;p6"/>
            <p:cNvSpPr/>
            <p:nvPr/>
          </p:nvSpPr>
          <p:spPr>
            <a:xfrm>
              <a:off x="1566" y="3374"/>
              <a:ext cx="375" cy="116"/>
            </a:xfrm>
            <a:prstGeom prst="homePlate">
              <a:avLst>
                <a:gd fmla="val 50000" name="adj"/>
              </a:avLst>
            </a:prstGeom>
            <a:solidFill>
              <a:srgbClr val="683400"/>
            </a:soli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5" name="Google Shape;205;p6"/>
            <p:cNvSpPr txBox="1"/>
            <p:nvPr/>
          </p:nvSpPr>
          <p:spPr>
            <a:xfrm>
              <a:off x="1532" y="3364"/>
              <a:ext cx="309" cy="144"/>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900"/>
                <a:buFont typeface="Arial"/>
                <a:buNone/>
              </a:pPr>
              <a:r>
                <a:rPr b="1" i="0" lang="en-US" sz="900" u="none">
                  <a:solidFill>
                    <a:schemeClr val="lt1"/>
                  </a:solidFill>
                  <a:latin typeface="Arial"/>
                  <a:ea typeface="Arial"/>
                  <a:cs typeface="Arial"/>
                  <a:sym typeface="Arial"/>
                </a:rPr>
                <a:t>DOC. 2</a:t>
              </a:r>
              <a:endParaRPr/>
            </a:p>
          </p:txBody>
        </p:sp>
      </p:grpSp>
      <p:sp>
        <p:nvSpPr>
          <p:cNvPr id="206" name="Google Shape;206;p6"/>
          <p:cNvSpPr txBox="1"/>
          <p:nvPr/>
        </p:nvSpPr>
        <p:spPr>
          <a:xfrm>
            <a:off x="881062" y="1685925"/>
            <a:ext cx="5260975" cy="527050"/>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La guerra civil estalló en un momento de </a:t>
            </a:r>
            <a:r>
              <a:rPr b="1" i="0" lang="en-US" sz="1400" u="none">
                <a:solidFill>
                  <a:schemeClr val="dk1"/>
                </a:solidFill>
                <a:latin typeface="Arial"/>
                <a:ea typeface="Arial"/>
                <a:cs typeface="Arial"/>
                <a:sym typeface="Arial"/>
              </a:rPr>
              <a:t>gran tensión</a:t>
            </a:r>
            <a:r>
              <a:rPr b="0" i="0" lang="en-US" sz="1400" u="none">
                <a:solidFill>
                  <a:schemeClr val="dk1"/>
                </a:solidFill>
                <a:latin typeface="Arial"/>
                <a:ea typeface="Arial"/>
                <a:cs typeface="Arial"/>
                <a:sym typeface="Arial"/>
              </a:rPr>
              <a:t> entre las </a:t>
            </a:r>
            <a:r>
              <a:rPr b="1" i="0" lang="en-US" sz="1400" u="none">
                <a:solidFill>
                  <a:schemeClr val="dk1"/>
                </a:solidFill>
                <a:latin typeface="Arial"/>
                <a:ea typeface="Arial"/>
                <a:cs typeface="Arial"/>
                <a:sym typeface="Arial"/>
              </a:rPr>
              <a:t>democracias occidentales</a:t>
            </a:r>
            <a:r>
              <a:rPr b="0" i="0" lang="en-US" sz="1400" u="none">
                <a:solidFill>
                  <a:schemeClr val="dk1"/>
                </a:solidFill>
                <a:latin typeface="Arial"/>
                <a:ea typeface="Arial"/>
                <a:cs typeface="Arial"/>
                <a:sym typeface="Arial"/>
              </a:rPr>
              <a:t> y los </a:t>
            </a:r>
            <a:r>
              <a:rPr b="1" i="0" lang="en-US" sz="1400" u="none">
                <a:solidFill>
                  <a:schemeClr val="dk1"/>
                </a:solidFill>
                <a:latin typeface="Arial"/>
                <a:ea typeface="Arial"/>
                <a:cs typeface="Arial"/>
                <a:sym typeface="Arial"/>
              </a:rPr>
              <a:t>Estados totalitarios</a:t>
            </a:r>
            <a:endParaRPr/>
          </a:p>
        </p:txBody>
      </p:sp>
      <p:sp>
        <p:nvSpPr>
          <p:cNvPr id="207" name="Google Shape;207;p6"/>
          <p:cNvSpPr/>
          <p:nvPr/>
        </p:nvSpPr>
        <p:spPr>
          <a:xfrm>
            <a:off x="628650" y="1724025"/>
            <a:ext cx="207962" cy="190500"/>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8" name="Google Shape;208;p6"/>
          <p:cNvSpPr/>
          <p:nvPr/>
        </p:nvSpPr>
        <p:spPr>
          <a:xfrm>
            <a:off x="1060450" y="2198687"/>
            <a:ext cx="315912" cy="220662"/>
          </a:xfrm>
          <a:prstGeom prst="downArrow">
            <a:avLst>
              <a:gd fmla="val 12637" name="adj1"/>
              <a:gd fmla="val 4616" name="adj2"/>
            </a:avLst>
          </a:prstGeom>
          <a:gradFill>
            <a:gsLst>
              <a:gs pos="0">
                <a:srgbClr val="FFFFCC"/>
              </a:gs>
              <a:gs pos="100000">
                <a:srgbClr val="8A8A6F"/>
              </a:gs>
            </a:gsLst>
            <a:lin ang="54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9" name="Google Shape;209;p6"/>
          <p:cNvSpPr txBox="1"/>
          <p:nvPr/>
        </p:nvSpPr>
        <p:spPr>
          <a:xfrm>
            <a:off x="444500" y="2436812"/>
            <a:ext cx="1308100" cy="639762"/>
          </a:xfrm>
          <a:prstGeom prst="rect">
            <a:avLst/>
          </a:prstGeom>
          <a:noFill/>
          <a:ln>
            <a:noFill/>
          </a:ln>
        </p:spPr>
        <p:txBody>
          <a:bodyPr anchorCtr="0" anchor="t" bIns="45700" lIns="91425" spcFirstLastPara="1" rIns="18000" wrap="square" tIns="45700">
            <a:spAutoFit/>
          </a:bodyPr>
          <a:lstStyle/>
          <a:p>
            <a:pPr indent="0" lvl="0" marL="0" marR="0" rtl="0" algn="r">
              <a:lnSpc>
                <a:spcPct val="100000"/>
              </a:lnSpc>
              <a:spcBef>
                <a:spcPts val="0"/>
              </a:spcBef>
              <a:spcAft>
                <a:spcPts val="0"/>
              </a:spcAft>
              <a:buClr>
                <a:srgbClr val="4D4D4D"/>
              </a:buClr>
              <a:buSzPts val="1200"/>
              <a:buFont typeface="Arial"/>
              <a:buNone/>
            </a:pPr>
            <a:r>
              <a:rPr b="1" i="0" lang="en-US" sz="1200" u="none">
                <a:solidFill>
                  <a:srgbClr val="4D4D4D"/>
                </a:solidFill>
                <a:latin typeface="Arial"/>
                <a:ea typeface="Arial"/>
                <a:cs typeface="Arial"/>
                <a:sym typeface="Arial"/>
              </a:rPr>
              <a:t>Dividió la opinión pública mundial entre</a:t>
            </a:r>
            <a:endParaRPr/>
          </a:p>
        </p:txBody>
      </p:sp>
      <p:sp>
        <p:nvSpPr>
          <p:cNvPr id="210" name="Google Shape;210;p6"/>
          <p:cNvSpPr/>
          <p:nvPr/>
        </p:nvSpPr>
        <p:spPr>
          <a:xfrm>
            <a:off x="1790700" y="2244725"/>
            <a:ext cx="141287" cy="862012"/>
          </a:xfrm>
          <a:prstGeom prst="rect">
            <a:avLst/>
          </a:prstGeom>
          <a:gradFill>
            <a:gsLst>
              <a:gs pos="0">
                <a:srgbClr val="FFFFCC"/>
              </a:gs>
              <a:gs pos="100000">
                <a:srgbClr val="8A8A6F"/>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1" name="Google Shape;211;p6"/>
          <p:cNvSpPr txBox="1"/>
          <p:nvPr/>
        </p:nvSpPr>
        <p:spPr>
          <a:xfrm>
            <a:off x="2182812" y="2308225"/>
            <a:ext cx="1630362" cy="274637"/>
          </a:xfrm>
          <a:prstGeom prst="rect">
            <a:avLst/>
          </a:prstGeom>
          <a:solidFill>
            <a:srgbClr val="FFFFCC"/>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1" lang="en-US" sz="1200" u="none">
                <a:solidFill>
                  <a:schemeClr val="dk1"/>
                </a:solidFill>
                <a:latin typeface="Arial"/>
                <a:ea typeface="Arial"/>
                <a:cs typeface="Arial"/>
                <a:sym typeface="Arial"/>
              </a:rPr>
              <a:t>Los conservadores </a:t>
            </a:r>
            <a:endParaRPr/>
          </a:p>
        </p:txBody>
      </p:sp>
      <p:sp>
        <p:nvSpPr>
          <p:cNvPr id="212" name="Google Shape;212;p6"/>
          <p:cNvSpPr/>
          <p:nvPr/>
        </p:nvSpPr>
        <p:spPr>
          <a:xfrm>
            <a:off x="1920875" y="2314575"/>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3" name="Google Shape;213;p6"/>
          <p:cNvSpPr txBox="1"/>
          <p:nvPr/>
        </p:nvSpPr>
        <p:spPr>
          <a:xfrm>
            <a:off x="3895725" y="2335212"/>
            <a:ext cx="2774950" cy="457200"/>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Percibían una contienda entre la civilización occidental y el comunismo</a:t>
            </a:r>
            <a:endParaRPr/>
          </a:p>
        </p:txBody>
      </p:sp>
      <p:sp>
        <p:nvSpPr>
          <p:cNvPr id="214" name="Google Shape;214;p6"/>
          <p:cNvSpPr/>
          <p:nvPr/>
        </p:nvSpPr>
        <p:spPr>
          <a:xfrm rot="8760000">
            <a:off x="3678237" y="2501900"/>
            <a:ext cx="242887" cy="21431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5" name="Google Shape;215;p6"/>
          <p:cNvSpPr txBox="1"/>
          <p:nvPr/>
        </p:nvSpPr>
        <p:spPr>
          <a:xfrm>
            <a:off x="2182812" y="2733675"/>
            <a:ext cx="1630362" cy="274637"/>
          </a:xfrm>
          <a:prstGeom prst="rect">
            <a:avLst/>
          </a:prstGeom>
          <a:solidFill>
            <a:srgbClr val="FFFFCC"/>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1" lang="en-US" sz="1200" u="none">
                <a:solidFill>
                  <a:schemeClr val="dk1"/>
                </a:solidFill>
                <a:latin typeface="Arial"/>
                <a:ea typeface="Arial"/>
                <a:cs typeface="Arial"/>
                <a:sym typeface="Arial"/>
              </a:rPr>
              <a:t>Los progresistas </a:t>
            </a:r>
            <a:endParaRPr/>
          </a:p>
        </p:txBody>
      </p:sp>
      <p:sp>
        <p:nvSpPr>
          <p:cNvPr id="216" name="Google Shape;216;p6"/>
          <p:cNvSpPr/>
          <p:nvPr/>
        </p:nvSpPr>
        <p:spPr>
          <a:xfrm>
            <a:off x="1920875" y="2740025"/>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7" name="Google Shape;217;p6"/>
          <p:cNvSpPr txBox="1"/>
          <p:nvPr/>
        </p:nvSpPr>
        <p:spPr>
          <a:xfrm>
            <a:off x="3895725" y="2851150"/>
            <a:ext cx="3856037" cy="274637"/>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Una lucha por la libertad y contra el fascismo totalitario</a:t>
            </a:r>
            <a:endParaRPr/>
          </a:p>
        </p:txBody>
      </p:sp>
      <p:sp>
        <p:nvSpPr>
          <p:cNvPr id="218" name="Google Shape;218;p6"/>
          <p:cNvSpPr/>
          <p:nvPr/>
        </p:nvSpPr>
        <p:spPr>
          <a:xfrm rot="8760000">
            <a:off x="3678237" y="2927350"/>
            <a:ext cx="242887" cy="21431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9" name="Google Shape;219;p6"/>
          <p:cNvSpPr txBox="1"/>
          <p:nvPr/>
        </p:nvSpPr>
        <p:spPr>
          <a:xfrm>
            <a:off x="879475" y="3203575"/>
            <a:ext cx="6380162" cy="527050"/>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El temor de Francia y del Reino Unido a un conflicto internacional propició el </a:t>
            </a:r>
            <a:r>
              <a:rPr b="1" i="0" lang="en-US" sz="1400" u="none">
                <a:solidFill>
                  <a:schemeClr val="dk1"/>
                </a:solidFill>
                <a:latin typeface="Arial"/>
                <a:ea typeface="Arial"/>
                <a:cs typeface="Arial"/>
                <a:sym typeface="Arial"/>
              </a:rPr>
              <a:t>Acuerdo de No Intervención en España</a:t>
            </a:r>
            <a:endParaRPr/>
          </a:p>
        </p:txBody>
      </p:sp>
      <p:sp>
        <p:nvSpPr>
          <p:cNvPr id="220" name="Google Shape;220;p6"/>
          <p:cNvSpPr/>
          <p:nvPr/>
        </p:nvSpPr>
        <p:spPr>
          <a:xfrm>
            <a:off x="627062" y="3241675"/>
            <a:ext cx="207962" cy="190500"/>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1" name="Google Shape;221;p6"/>
          <p:cNvSpPr txBox="1"/>
          <p:nvPr/>
        </p:nvSpPr>
        <p:spPr>
          <a:xfrm>
            <a:off x="4783137" y="3581400"/>
            <a:ext cx="3559175" cy="457200"/>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Se prohibía la exportación a España de armas y material de guerra</a:t>
            </a:r>
            <a:endParaRPr/>
          </a:p>
        </p:txBody>
      </p:sp>
      <p:sp>
        <p:nvSpPr>
          <p:cNvPr id="222" name="Google Shape;222;p6"/>
          <p:cNvSpPr/>
          <p:nvPr/>
        </p:nvSpPr>
        <p:spPr>
          <a:xfrm rot="8760000">
            <a:off x="4554537" y="3594100"/>
            <a:ext cx="242887" cy="21431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3" name="Google Shape;223;p6"/>
          <p:cNvSpPr/>
          <p:nvPr/>
        </p:nvSpPr>
        <p:spPr>
          <a:xfrm>
            <a:off x="2051050" y="3705225"/>
            <a:ext cx="315912" cy="220662"/>
          </a:xfrm>
          <a:prstGeom prst="downArrow">
            <a:avLst>
              <a:gd fmla="val 12637" name="adj1"/>
              <a:gd fmla="val 4616" name="adj2"/>
            </a:avLst>
          </a:prstGeom>
          <a:gradFill>
            <a:gsLst>
              <a:gs pos="0">
                <a:srgbClr val="FFFFCC"/>
              </a:gs>
              <a:gs pos="100000">
                <a:srgbClr val="8A8A6F"/>
              </a:gs>
            </a:gsLst>
            <a:lin ang="54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4" name="Google Shape;224;p6"/>
          <p:cNvSpPr txBox="1"/>
          <p:nvPr/>
        </p:nvSpPr>
        <p:spPr>
          <a:xfrm>
            <a:off x="468312" y="3930650"/>
            <a:ext cx="4165600" cy="290512"/>
          </a:xfrm>
          <a:prstGeom prst="rect">
            <a:avLst/>
          </a:prstGeom>
          <a:noFill/>
          <a:ln>
            <a:noFill/>
          </a:ln>
        </p:spPr>
        <p:txBody>
          <a:bodyPr anchorCtr="0" anchor="t" bIns="45700" lIns="91425" spcFirstLastPara="1" rIns="18000" wrap="square" tIns="45700">
            <a:spAutoFit/>
          </a:bodyPr>
          <a:lstStyle/>
          <a:p>
            <a:pPr indent="0" lvl="0" marL="0" marR="0" rtl="0" algn="ctr">
              <a:lnSpc>
                <a:spcPct val="100000"/>
              </a:lnSpc>
              <a:spcBef>
                <a:spcPts val="0"/>
              </a:spcBef>
              <a:spcAft>
                <a:spcPts val="0"/>
              </a:spcAft>
              <a:buClr>
                <a:srgbClr val="4D4D4D"/>
              </a:buClr>
              <a:buSzPts val="1300"/>
              <a:buFont typeface="Arial"/>
              <a:buNone/>
            </a:pPr>
            <a:r>
              <a:rPr b="1" i="1" lang="en-US" sz="1300" u="none">
                <a:solidFill>
                  <a:srgbClr val="4D4D4D"/>
                </a:solidFill>
                <a:latin typeface="Arial"/>
                <a:ea typeface="Arial"/>
                <a:cs typeface="Arial"/>
                <a:sym typeface="Arial"/>
              </a:rPr>
              <a:t>Diversos países rompieron el embargo de armas</a:t>
            </a:r>
            <a:endParaRPr/>
          </a:p>
        </p:txBody>
      </p:sp>
      <p:sp>
        <p:nvSpPr>
          <p:cNvPr id="225" name="Google Shape;225;p6"/>
          <p:cNvSpPr txBox="1"/>
          <p:nvPr/>
        </p:nvSpPr>
        <p:spPr>
          <a:xfrm>
            <a:off x="854075" y="4313237"/>
            <a:ext cx="2085975" cy="31432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La ayuda internacional </a:t>
            </a:r>
            <a:endParaRPr/>
          </a:p>
        </p:txBody>
      </p:sp>
      <p:sp>
        <p:nvSpPr>
          <p:cNvPr id="226" name="Google Shape;226;p6"/>
          <p:cNvSpPr/>
          <p:nvPr/>
        </p:nvSpPr>
        <p:spPr>
          <a:xfrm>
            <a:off x="601662" y="4351337"/>
            <a:ext cx="207962" cy="190500"/>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7" name="Google Shape;227;p6"/>
          <p:cNvSpPr/>
          <p:nvPr/>
        </p:nvSpPr>
        <p:spPr>
          <a:xfrm>
            <a:off x="862012" y="4638675"/>
            <a:ext cx="141287" cy="862012"/>
          </a:xfrm>
          <a:prstGeom prst="rect">
            <a:avLst/>
          </a:prstGeom>
          <a:gradFill>
            <a:gsLst>
              <a:gs pos="0">
                <a:srgbClr val="FFFFCC"/>
              </a:gs>
              <a:gs pos="100000">
                <a:srgbClr val="8A8A6F"/>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8" name="Google Shape;228;p6"/>
          <p:cNvSpPr txBox="1"/>
          <p:nvPr/>
        </p:nvSpPr>
        <p:spPr>
          <a:xfrm>
            <a:off x="1317625" y="4702175"/>
            <a:ext cx="1257300" cy="517525"/>
          </a:xfrm>
          <a:prstGeom prst="rect">
            <a:avLst/>
          </a:prstGeom>
          <a:solidFill>
            <a:srgbClr val="683400"/>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1400"/>
              <a:buFont typeface="Arial"/>
              <a:buNone/>
            </a:pPr>
            <a:r>
              <a:rPr b="1" i="1" lang="en-US" sz="1400" u="none">
                <a:solidFill>
                  <a:schemeClr val="lt1"/>
                </a:solidFill>
                <a:latin typeface="Arial"/>
                <a:ea typeface="Arial"/>
                <a:cs typeface="Arial"/>
                <a:sym typeface="Arial"/>
              </a:rPr>
              <a:t>La ayuda a la república </a:t>
            </a:r>
            <a:endParaRPr/>
          </a:p>
        </p:txBody>
      </p:sp>
      <p:sp>
        <p:nvSpPr>
          <p:cNvPr id="229" name="Google Shape;229;p6"/>
          <p:cNvSpPr/>
          <p:nvPr/>
        </p:nvSpPr>
        <p:spPr>
          <a:xfrm>
            <a:off x="992187" y="4708525"/>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0" name="Google Shape;230;p6"/>
          <p:cNvSpPr txBox="1"/>
          <p:nvPr/>
        </p:nvSpPr>
        <p:spPr>
          <a:xfrm>
            <a:off x="2798762" y="4691062"/>
            <a:ext cx="6165850" cy="696912"/>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1" i="0" lang="en-US" sz="1300" u="none">
                <a:solidFill>
                  <a:schemeClr val="dk1"/>
                </a:solidFill>
                <a:latin typeface="Arial"/>
                <a:ea typeface="Arial"/>
                <a:cs typeface="Arial"/>
                <a:sym typeface="Arial"/>
              </a:rPr>
              <a:t> Ayuda militar de la URSS</a:t>
            </a:r>
            <a:endParaRPr/>
          </a:p>
          <a:p>
            <a:pPr indent="-82550" lvl="0" marL="0" marR="0" rtl="0" algn="l">
              <a:lnSpc>
                <a:spcPct val="100000"/>
              </a:lnSpc>
              <a:spcBef>
                <a:spcPts val="0"/>
              </a:spcBef>
              <a:spcAft>
                <a:spcPts val="0"/>
              </a:spcAft>
              <a:buClr>
                <a:schemeClr val="dk1"/>
              </a:buClr>
              <a:buSzPts val="1300"/>
              <a:buFont typeface="Arial"/>
              <a:buChar char="-"/>
            </a:pPr>
            <a:r>
              <a:rPr b="1" i="0" lang="en-US" sz="1300" u="none">
                <a:solidFill>
                  <a:schemeClr val="dk1"/>
                </a:solidFill>
                <a:latin typeface="Arial"/>
                <a:ea typeface="Arial"/>
                <a:cs typeface="Arial"/>
                <a:sym typeface="Arial"/>
              </a:rPr>
              <a:t> Ayuda diplomática y militar de México</a:t>
            </a:r>
            <a:endParaRPr/>
          </a:p>
          <a:p>
            <a:pPr indent="-82550" lvl="0" marL="0" marR="0" rtl="0" algn="l">
              <a:lnSpc>
                <a:spcPct val="100000"/>
              </a:lnSpc>
              <a:spcBef>
                <a:spcPts val="0"/>
              </a:spcBef>
              <a:spcAft>
                <a:spcPts val="0"/>
              </a:spcAft>
              <a:buClr>
                <a:schemeClr val="dk1"/>
              </a:buClr>
              <a:buSzPts val="1300"/>
              <a:buFont typeface="Arial"/>
              <a:buChar char="-"/>
            </a:pPr>
            <a:r>
              <a:rPr b="1" i="0" lang="en-US" sz="1300" u="none">
                <a:solidFill>
                  <a:schemeClr val="dk1"/>
                </a:solidFill>
                <a:latin typeface="Arial"/>
                <a:ea typeface="Arial"/>
                <a:cs typeface="Arial"/>
                <a:sym typeface="Arial"/>
              </a:rPr>
              <a:t> Voluntarios (</a:t>
            </a:r>
            <a:r>
              <a:rPr b="1" i="1" lang="en-US" sz="1300" u="none">
                <a:solidFill>
                  <a:srgbClr val="683400"/>
                </a:solidFill>
                <a:latin typeface="Arial"/>
                <a:ea typeface="Arial"/>
                <a:cs typeface="Arial"/>
                <a:sym typeface="Arial"/>
              </a:rPr>
              <a:t>Brigadas Internacionales</a:t>
            </a:r>
            <a:r>
              <a:rPr b="1" i="0" lang="en-US" sz="1300" u="none">
                <a:solidFill>
                  <a:schemeClr val="dk1"/>
                </a:solidFill>
                <a:latin typeface="Arial"/>
                <a:ea typeface="Arial"/>
                <a:cs typeface="Arial"/>
                <a:sym typeface="Arial"/>
              </a:rPr>
              <a:t>) organizados por la III Internacional</a:t>
            </a:r>
            <a:endParaRPr/>
          </a:p>
        </p:txBody>
      </p:sp>
      <p:sp>
        <p:nvSpPr>
          <p:cNvPr id="231" name="Google Shape;231;p6"/>
          <p:cNvSpPr/>
          <p:nvPr/>
        </p:nvSpPr>
        <p:spPr>
          <a:xfrm>
            <a:off x="2271712" y="5081587"/>
            <a:ext cx="530225" cy="119062"/>
          </a:xfrm>
          <a:prstGeom prst="rect">
            <a:avLst/>
          </a:prstGeom>
          <a:gradFill>
            <a:gsLst>
              <a:gs pos="0">
                <a:srgbClr val="8A8A6F"/>
              </a:gs>
              <a:gs pos="100000">
                <a:srgbClr val="FFFFCC"/>
              </a:gs>
            </a:gsLst>
            <a:lin ang="108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2" name="Google Shape;232;p6"/>
          <p:cNvSpPr txBox="1"/>
          <p:nvPr/>
        </p:nvSpPr>
        <p:spPr>
          <a:xfrm>
            <a:off x="1303337" y="5307012"/>
            <a:ext cx="1257300" cy="730250"/>
          </a:xfrm>
          <a:prstGeom prst="rect">
            <a:avLst/>
          </a:prstGeom>
          <a:solidFill>
            <a:srgbClr val="683400"/>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1400"/>
              <a:buFont typeface="Arial"/>
              <a:buNone/>
            </a:pPr>
            <a:r>
              <a:rPr b="1" i="1" lang="en-US" sz="1400" u="none">
                <a:solidFill>
                  <a:schemeClr val="lt1"/>
                </a:solidFill>
                <a:latin typeface="Arial"/>
                <a:ea typeface="Arial"/>
                <a:cs typeface="Arial"/>
                <a:sym typeface="Arial"/>
              </a:rPr>
              <a:t>La ayuda a los militares sublevados</a:t>
            </a:r>
            <a:endParaRPr/>
          </a:p>
        </p:txBody>
      </p:sp>
      <p:sp>
        <p:nvSpPr>
          <p:cNvPr id="233" name="Google Shape;233;p6"/>
          <p:cNvSpPr/>
          <p:nvPr/>
        </p:nvSpPr>
        <p:spPr>
          <a:xfrm>
            <a:off x="977900" y="5313362"/>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4" name="Google Shape;234;p6"/>
          <p:cNvSpPr/>
          <p:nvPr/>
        </p:nvSpPr>
        <p:spPr>
          <a:xfrm flipH="1" rot="10800000">
            <a:off x="2463800" y="5805487"/>
            <a:ext cx="336550" cy="138112"/>
          </a:xfrm>
          <a:prstGeom prst="rect">
            <a:avLst/>
          </a:prstGeom>
          <a:gradFill>
            <a:gsLst>
              <a:gs pos="0">
                <a:srgbClr val="8A8A6F"/>
              </a:gs>
              <a:gs pos="100000">
                <a:srgbClr val="FFFFCC"/>
              </a:gs>
            </a:gsLst>
            <a:lin ang="108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5" name="Google Shape;235;p6"/>
          <p:cNvSpPr txBox="1"/>
          <p:nvPr/>
        </p:nvSpPr>
        <p:spPr>
          <a:xfrm>
            <a:off x="2798762" y="5449887"/>
            <a:ext cx="6165850" cy="696912"/>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1" i="0" lang="en-US" sz="1300" u="none">
                <a:solidFill>
                  <a:schemeClr val="dk1"/>
                </a:solidFill>
                <a:latin typeface="Arial"/>
                <a:ea typeface="Arial"/>
                <a:cs typeface="Arial"/>
                <a:sym typeface="Arial"/>
              </a:rPr>
              <a:t> Ayuda militar de Portugal, Alemania (Legión Cóndor) e Italia (Corpo di Truppe Volontaire) </a:t>
            </a:r>
            <a:endParaRPr/>
          </a:p>
          <a:p>
            <a:pPr indent="-82550" lvl="0" marL="0" marR="0" rtl="0" algn="l">
              <a:lnSpc>
                <a:spcPct val="100000"/>
              </a:lnSpc>
              <a:spcBef>
                <a:spcPts val="0"/>
              </a:spcBef>
              <a:spcAft>
                <a:spcPts val="0"/>
              </a:spcAft>
              <a:buClr>
                <a:schemeClr val="dk1"/>
              </a:buClr>
              <a:buSzPts val="1300"/>
              <a:buFont typeface="Arial"/>
              <a:buChar char="-"/>
            </a:pPr>
            <a:r>
              <a:rPr b="1" i="0" lang="en-US" sz="1300" u="none">
                <a:solidFill>
                  <a:schemeClr val="dk1"/>
                </a:solidFill>
                <a:latin typeface="Arial"/>
                <a:ea typeface="Arial"/>
                <a:cs typeface="Arial"/>
                <a:sym typeface="Arial"/>
              </a:rPr>
              <a:t> Ayuda financiera de grandes empresas nacionales e internacionales</a:t>
            </a:r>
            <a:endParaRPr/>
          </a:p>
        </p:txBody>
      </p:sp>
      <p:sp>
        <p:nvSpPr>
          <p:cNvPr id="236" name="Google Shape;236;p6"/>
          <p:cNvSpPr txBox="1"/>
          <p:nvPr/>
        </p:nvSpPr>
        <p:spPr>
          <a:xfrm>
            <a:off x="5284787" y="4264025"/>
            <a:ext cx="3752850" cy="639762"/>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-Frenar el avance fascista europeo</a:t>
            </a:r>
            <a:endParaRPr/>
          </a:p>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-No fue constante </a:t>
            </a:r>
            <a:endParaRPr/>
          </a:p>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-Se financió con reservas de oro de Banco de España</a:t>
            </a:r>
            <a:endParaRPr/>
          </a:p>
        </p:txBody>
      </p:sp>
      <p:sp>
        <p:nvSpPr>
          <p:cNvPr id="237" name="Google Shape;237;p6"/>
          <p:cNvSpPr/>
          <p:nvPr/>
        </p:nvSpPr>
        <p:spPr>
          <a:xfrm rot="8760000">
            <a:off x="5043487" y="4624387"/>
            <a:ext cx="242887" cy="21431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238" name="Google Shape;238;p6"/>
          <p:cNvPicPr preferRelativeResize="0"/>
          <p:nvPr/>
        </p:nvPicPr>
        <p:blipFill rotWithShape="1">
          <a:blip r:embed="rId3">
            <a:alphaModFix/>
          </a:blip>
          <a:srcRect b="0" l="0" r="0" t="0"/>
          <a:stretch/>
        </p:blipFill>
        <p:spPr>
          <a:xfrm>
            <a:off x="7488237" y="588962"/>
            <a:ext cx="1481137" cy="2149475"/>
          </a:xfrm>
          <a:prstGeom prst="rect">
            <a:avLst/>
          </a:prstGeom>
          <a:noFill/>
          <a:ln>
            <a:noFill/>
          </a:ln>
        </p:spPr>
      </p:pic>
      <p:grpSp>
        <p:nvGrpSpPr>
          <p:cNvPr id="239" name="Google Shape;239;p6"/>
          <p:cNvGrpSpPr/>
          <p:nvPr/>
        </p:nvGrpSpPr>
        <p:grpSpPr>
          <a:xfrm rot="-1200000">
            <a:off x="649287" y="5661025"/>
            <a:ext cx="652462" cy="228600"/>
            <a:chOff x="1530" y="3364"/>
            <a:chExt cx="411" cy="144"/>
          </a:xfrm>
        </p:grpSpPr>
        <p:sp>
          <p:nvSpPr>
            <p:cNvPr id="240" name="Google Shape;240;p6"/>
            <p:cNvSpPr/>
            <p:nvPr/>
          </p:nvSpPr>
          <p:spPr>
            <a:xfrm>
              <a:off x="1566" y="3374"/>
              <a:ext cx="375" cy="116"/>
            </a:xfrm>
            <a:prstGeom prst="homePlate">
              <a:avLst>
                <a:gd fmla="val 50000" name="adj"/>
              </a:avLst>
            </a:prstGeom>
            <a:solidFill>
              <a:srgbClr val="683400"/>
            </a:soli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1" name="Google Shape;241;p6"/>
            <p:cNvSpPr txBox="1"/>
            <p:nvPr/>
          </p:nvSpPr>
          <p:spPr>
            <a:xfrm>
              <a:off x="1530" y="3364"/>
              <a:ext cx="309" cy="144"/>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900"/>
                <a:buFont typeface="Arial"/>
                <a:buNone/>
              </a:pPr>
              <a:r>
                <a:rPr b="1" i="0" lang="en-US" sz="900" u="none">
                  <a:solidFill>
                    <a:schemeClr val="lt1"/>
                  </a:solidFill>
                  <a:latin typeface="Arial"/>
                  <a:ea typeface="Arial"/>
                  <a:cs typeface="Arial"/>
                  <a:sym typeface="Arial"/>
                </a:rPr>
                <a:t>DOC. 6</a:t>
              </a:r>
              <a:endParaRPr/>
            </a:p>
          </p:txBody>
        </p:sp>
      </p:grpSp>
      <p:grpSp>
        <p:nvGrpSpPr>
          <p:cNvPr id="242" name="Google Shape;242;p6"/>
          <p:cNvGrpSpPr/>
          <p:nvPr/>
        </p:nvGrpSpPr>
        <p:grpSpPr>
          <a:xfrm>
            <a:off x="1304925" y="6122987"/>
            <a:ext cx="652462" cy="228600"/>
            <a:chOff x="1530" y="3364"/>
            <a:chExt cx="411" cy="144"/>
          </a:xfrm>
        </p:grpSpPr>
        <p:sp>
          <p:nvSpPr>
            <p:cNvPr id="243" name="Google Shape;243;p6"/>
            <p:cNvSpPr/>
            <p:nvPr/>
          </p:nvSpPr>
          <p:spPr>
            <a:xfrm>
              <a:off x="1566" y="3374"/>
              <a:ext cx="375" cy="116"/>
            </a:xfrm>
            <a:prstGeom prst="homePlate">
              <a:avLst>
                <a:gd fmla="val 50000" name="adj"/>
              </a:avLst>
            </a:prstGeom>
            <a:solidFill>
              <a:srgbClr val="683400"/>
            </a:soli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4" name="Google Shape;244;p6"/>
            <p:cNvSpPr txBox="1"/>
            <p:nvPr/>
          </p:nvSpPr>
          <p:spPr>
            <a:xfrm>
              <a:off x="1530" y="3364"/>
              <a:ext cx="309" cy="144"/>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900"/>
                <a:buFont typeface="Arial"/>
                <a:buNone/>
              </a:pPr>
              <a:r>
                <a:rPr b="1" i="0" lang="en-US" sz="900" u="none">
                  <a:solidFill>
                    <a:schemeClr val="lt1"/>
                  </a:solidFill>
                  <a:latin typeface="Arial"/>
                  <a:ea typeface="Arial"/>
                  <a:cs typeface="Arial"/>
                  <a:sym typeface="Arial"/>
                </a:rPr>
                <a:t>DOC. 3</a:t>
              </a:r>
              <a:endParaRPr/>
            </a:p>
          </p:txBody>
        </p:sp>
      </p:grpSp>
      <p:sp>
        <p:nvSpPr>
          <p:cNvPr id="245" name="Google Shape;245;p6"/>
          <p:cNvSpPr txBox="1"/>
          <p:nvPr/>
        </p:nvSpPr>
        <p:spPr>
          <a:xfrm>
            <a:off x="1908175" y="6103937"/>
            <a:ext cx="3054350" cy="290512"/>
          </a:xfrm>
          <a:prstGeom prst="rect">
            <a:avLst/>
          </a:prstGeom>
          <a:noFill/>
          <a:ln>
            <a:noFill/>
          </a:ln>
          <a:effectLst>
            <a:outerShdw blurRad="63500" dir="2700000" dist="17960">
              <a:srgbClr val="808080"/>
            </a:outerShdw>
          </a:effectLst>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1300"/>
              <a:buFont typeface="Arial"/>
              <a:buNone/>
            </a:pPr>
            <a:r>
              <a:rPr b="0" i="1" lang="en-US" sz="1300" u="none">
                <a:solidFill>
                  <a:schemeClr val="dk1"/>
                </a:solidFill>
                <a:latin typeface="Arial"/>
                <a:ea typeface="Arial"/>
                <a:cs typeface="Arial"/>
                <a:sym typeface="Arial"/>
              </a:rPr>
              <a:t>Comparación de la ayuda internacional</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2000"/>
                                        <p:tgtEl>
                                          <p:spTgt spid="20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500"/>
                                        <p:tgtEl>
                                          <p:spTgt spid="214"/>
                                        </p:tgtEl>
                                        <p:attrNameLst>
                                          <p:attrName>ppt_w</p:attrName>
                                        </p:attrNameLst>
                                      </p:cBhvr>
                                      <p:tavLst>
                                        <p:tav fmla="" tm="0">
                                          <p:val>
                                            <p:strVal val="0"/>
                                          </p:val>
                                        </p:tav>
                                        <p:tav fmla="" tm="100000">
                                          <p:val>
                                            <p:strVal val="#ppt_w"/>
                                          </p:val>
                                        </p:tav>
                                      </p:tavLst>
                                    </p:anim>
                                    <p:anim calcmode="lin" valueType="num">
                                      <p:cBhvr additive="base">
                                        <p:cTn dur="500"/>
                                        <p:tgtEl>
                                          <p:spTgt spid="214"/>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par>
                          <p:cTn fill="hold">
                            <p:stCondLst>
                              <p:cond delay="6500"/>
                            </p:stCondLst>
                            <p:childTnLst>
                              <p:par>
                                <p:cTn fill="hold" nodeType="afterEffect" presetClass="entr" presetID="23" presetSubtype="16">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500"/>
                                        <p:tgtEl>
                                          <p:spTgt spid="218"/>
                                        </p:tgtEl>
                                        <p:attrNameLst>
                                          <p:attrName>ppt_w</p:attrName>
                                        </p:attrNameLst>
                                      </p:cBhvr>
                                      <p:tavLst>
                                        <p:tav fmla="" tm="0">
                                          <p:val>
                                            <p:strVal val="0"/>
                                          </p:val>
                                        </p:tav>
                                        <p:tav fmla="" tm="100000">
                                          <p:val>
                                            <p:strVal val="#ppt_w"/>
                                          </p:val>
                                        </p:tav>
                                      </p:tavLst>
                                    </p:anim>
                                    <p:anim calcmode="lin" valueType="num">
                                      <p:cBhvr additive="base">
                                        <p:cTn dur="500"/>
                                        <p:tgtEl>
                                          <p:spTgt spid="218"/>
                                        </p:tgtEl>
                                        <p:attrNameLst>
                                          <p:attrName>ppt_h</p:attrName>
                                        </p:attrNameLst>
                                      </p:cBhvr>
                                      <p:tavLst>
                                        <p:tav fmla="" tm="0">
                                          <p:val>
                                            <p:strVal val="0"/>
                                          </p:val>
                                        </p:tav>
                                        <p:tav fmla="" tm="100000">
                                          <p:val>
                                            <p:strVal val="#ppt_h"/>
                                          </p:val>
                                        </p:tav>
                                      </p:tavLst>
                                    </p:anim>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500"/>
                                        <p:tgtEl>
                                          <p:spTgt spid="222"/>
                                        </p:tgtEl>
                                        <p:attrNameLst>
                                          <p:attrName>ppt_w</p:attrName>
                                        </p:attrNameLst>
                                      </p:cBhvr>
                                      <p:tavLst>
                                        <p:tav fmla="" tm="0">
                                          <p:val>
                                            <p:strVal val="0"/>
                                          </p:val>
                                        </p:tav>
                                        <p:tav fmla="" tm="100000">
                                          <p:val>
                                            <p:strVal val="#ppt_w"/>
                                          </p:val>
                                        </p:tav>
                                      </p:tavLst>
                                    </p:anim>
                                    <p:anim calcmode="lin" valueType="num">
                                      <p:cBhvr additive="base">
                                        <p:cTn dur="500"/>
                                        <p:tgtEl>
                                          <p:spTgt spid="222"/>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500"/>
                                        <p:tgtEl>
                                          <p:spTgt spid="237"/>
                                        </p:tgtEl>
                                        <p:attrNameLst>
                                          <p:attrName>ppt_w</p:attrName>
                                        </p:attrNameLst>
                                      </p:cBhvr>
                                      <p:tavLst>
                                        <p:tav fmla="" tm="0">
                                          <p:val>
                                            <p:strVal val="0"/>
                                          </p:val>
                                        </p:tav>
                                        <p:tav fmla="" tm="100000">
                                          <p:val>
                                            <p:strVal val="#ppt_w"/>
                                          </p:val>
                                        </p:tav>
                                      </p:tavLst>
                                    </p:anim>
                                    <p:anim calcmode="lin" valueType="num">
                                      <p:cBhvr additive="base">
                                        <p:cTn dur="500"/>
                                        <p:tgtEl>
                                          <p:spTgt spid="237"/>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500"/>
                                        <p:tgtEl>
                                          <p:spTgt spid="245"/>
                                        </p:tgtEl>
                                        <p:attrNameLst>
                                          <p:attrName>ppt_w</p:attrName>
                                        </p:attrNameLst>
                                      </p:cBhvr>
                                      <p:tavLst>
                                        <p:tav fmla="" tm="0">
                                          <p:val>
                                            <p:strVal val="0"/>
                                          </p:val>
                                        </p:tav>
                                        <p:tav fmla="" tm="100000">
                                          <p:val>
                                            <p:strVal val="#ppt_w"/>
                                          </p:val>
                                        </p:tav>
                                      </p:tavLst>
                                    </p:anim>
                                    <p:anim calcmode="lin" valueType="num">
                                      <p:cBhvr additive="base">
                                        <p:cTn dur="500"/>
                                        <p:tgtEl>
                                          <p:spTgt spid="24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250" name="Shape 250"/>
        <p:cNvGrpSpPr/>
        <p:nvPr/>
      </p:nvGrpSpPr>
      <p:grpSpPr>
        <a:xfrm>
          <a:off x="0" y="0"/>
          <a:ext cx="0" cy="0"/>
          <a:chOff x="0" y="0"/>
          <a:chExt cx="0" cy="0"/>
        </a:xfrm>
      </p:grpSpPr>
      <p:pic>
        <p:nvPicPr>
          <p:cNvPr id="251" name="Google Shape;251;p7"/>
          <p:cNvPicPr preferRelativeResize="0"/>
          <p:nvPr/>
        </p:nvPicPr>
        <p:blipFill rotWithShape="1">
          <a:blip r:embed="rId3">
            <a:alphaModFix/>
          </a:blip>
          <a:srcRect b="4391" l="0" r="2789" t="0"/>
          <a:stretch/>
        </p:blipFill>
        <p:spPr>
          <a:xfrm>
            <a:off x="4702175" y="2947987"/>
            <a:ext cx="4257675" cy="2514600"/>
          </a:xfrm>
          <a:prstGeom prst="rect">
            <a:avLst/>
          </a:prstGeom>
          <a:noFill/>
          <a:ln>
            <a:noFill/>
          </a:ln>
          <a:effectLst>
            <a:outerShdw blurRad="63500" dir="2700000" dist="35921">
              <a:srgbClr val="808080"/>
            </a:outerShdw>
          </a:effectLst>
        </p:spPr>
      </p:pic>
      <p:pic>
        <p:nvPicPr>
          <p:cNvPr id="252" name="Google Shape;252;p7"/>
          <p:cNvPicPr preferRelativeResize="0"/>
          <p:nvPr/>
        </p:nvPicPr>
        <p:blipFill rotWithShape="1">
          <a:blip r:embed="rId4">
            <a:alphaModFix/>
          </a:blip>
          <a:srcRect b="0" l="0" r="0" t="0"/>
          <a:stretch/>
        </p:blipFill>
        <p:spPr>
          <a:xfrm>
            <a:off x="4605337" y="3532187"/>
            <a:ext cx="1695450" cy="2408237"/>
          </a:xfrm>
          <a:prstGeom prst="rect">
            <a:avLst/>
          </a:prstGeom>
          <a:noFill/>
          <a:ln>
            <a:noFill/>
          </a:ln>
        </p:spPr>
      </p:pic>
      <p:sp>
        <p:nvSpPr>
          <p:cNvPr id="253" name="Google Shape;253;p7"/>
          <p:cNvSpPr/>
          <p:nvPr/>
        </p:nvSpPr>
        <p:spPr>
          <a:xfrm>
            <a:off x="165100" y="1541462"/>
            <a:ext cx="355600" cy="4819650"/>
          </a:xfrm>
          <a:prstGeom prst="rect">
            <a:avLst/>
          </a:prstGeom>
          <a:gradFill>
            <a:gsLst>
              <a:gs pos="0">
                <a:srgbClr val="8A8A6F"/>
              </a:gs>
              <a:gs pos="100000">
                <a:srgbClr val="FFFFCC"/>
              </a:gs>
            </a:gsLst>
            <a:lin ang="54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4" name="Google Shape;254;p7"/>
          <p:cNvSpPr txBox="1"/>
          <p:nvPr/>
        </p:nvSpPr>
        <p:spPr>
          <a:xfrm>
            <a:off x="165100" y="947737"/>
            <a:ext cx="2779712" cy="609600"/>
          </a:xfrm>
          <a:prstGeom prst="rect">
            <a:avLst/>
          </a:prstGeom>
          <a:gradFill>
            <a:gsLst>
              <a:gs pos="0">
                <a:srgbClr val="FFFFCC"/>
              </a:gs>
              <a:gs pos="100000">
                <a:srgbClr val="8A8A6F"/>
              </a:gs>
            </a:gsLst>
            <a:lin ang="5400000" scaled="0"/>
          </a:gra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700"/>
              <a:buFont typeface="Arial"/>
              <a:buNone/>
            </a:pPr>
            <a:r>
              <a:t/>
            </a:r>
            <a:endParaRPr b="1" i="0" sz="1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700"/>
              <a:buFont typeface="Arial"/>
              <a:buNone/>
            </a:pPr>
            <a:r>
              <a:rPr b="1" i="0" lang="en-US" sz="1700" u="none">
                <a:solidFill>
                  <a:schemeClr val="lt1"/>
                </a:solidFill>
                <a:latin typeface="Arial"/>
                <a:ea typeface="Arial"/>
                <a:cs typeface="Arial"/>
                <a:sym typeface="Arial"/>
              </a:rPr>
              <a:t>La evolución de la guerra </a:t>
            </a:r>
            <a:endParaRPr/>
          </a:p>
        </p:txBody>
      </p:sp>
      <p:cxnSp>
        <p:nvCxnSpPr>
          <p:cNvPr id="255" name="Google Shape;255;p7"/>
          <p:cNvCxnSpPr/>
          <p:nvPr/>
        </p:nvCxnSpPr>
        <p:spPr>
          <a:xfrm>
            <a:off x="155575" y="944562"/>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256" name="Google Shape;256;p7"/>
          <p:cNvSpPr txBox="1"/>
          <p:nvPr/>
        </p:nvSpPr>
        <p:spPr>
          <a:xfrm>
            <a:off x="1438275" y="1870075"/>
            <a:ext cx="109537" cy="350837"/>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7" name="Google Shape;257;p7"/>
          <p:cNvSpPr txBox="1"/>
          <p:nvPr/>
        </p:nvSpPr>
        <p:spPr>
          <a:xfrm>
            <a:off x="919162" y="1685925"/>
            <a:ext cx="7720012" cy="31432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La desintegración del ejército regular republicano</a:t>
            </a:r>
            <a:r>
              <a:rPr b="0" i="0" lang="en-US" sz="1400" u="none">
                <a:solidFill>
                  <a:schemeClr val="dk1"/>
                </a:solidFill>
                <a:latin typeface="Arial"/>
                <a:ea typeface="Arial"/>
                <a:cs typeface="Arial"/>
                <a:sym typeface="Arial"/>
              </a:rPr>
              <a:t> dejó su defensa en manos de las </a:t>
            </a:r>
            <a:r>
              <a:rPr b="1" i="0" lang="en-US" sz="1400" u="none">
                <a:solidFill>
                  <a:schemeClr val="dk1"/>
                </a:solidFill>
                <a:latin typeface="Arial"/>
                <a:ea typeface="Arial"/>
                <a:cs typeface="Arial"/>
                <a:sym typeface="Arial"/>
              </a:rPr>
              <a:t>milicias</a:t>
            </a:r>
            <a:r>
              <a:rPr b="0" i="0" lang="en-US" sz="1400" u="none">
                <a:solidFill>
                  <a:schemeClr val="dk1"/>
                </a:solidFill>
                <a:latin typeface="Arial"/>
                <a:ea typeface="Arial"/>
                <a:cs typeface="Arial"/>
                <a:sym typeface="Arial"/>
              </a:rPr>
              <a:t> </a:t>
            </a:r>
            <a:endParaRPr/>
          </a:p>
        </p:txBody>
      </p:sp>
      <p:sp>
        <p:nvSpPr>
          <p:cNvPr id="258" name="Google Shape;258;p7"/>
          <p:cNvSpPr txBox="1"/>
          <p:nvPr/>
        </p:nvSpPr>
        <p:spPr>
          <a:xfrm>
            <a:off x="7056437" y="2159000"/>
            <a:ext cx="2087562" cy="274637"/>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De sindicatos y partidos</a:t>
            </a:r>
            <a:endParaRPr/>
          </a:p>
        </p:txBody>
      </p:sp>
      <p:sp>
        <p:nvSpPr>
          <p:cNvPr id="259" name="Google Shape;259;p7"/>
          <p:cNvSpPr/>
          <p:nvPr/>
        </p:nvSpPr>
        <p:spPr>
          <a:xfrm>
            <a:off x="666750" y="1724025"/>
            <a:ext cx="207962" cy="190500"/>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0" name="Google Shape;260;p7"/>
          <p:cNvSpPr txBox="1"/>
          <p:nvPr/>
        </p:nvSpPr>
        <p:spPr>
          <a:xfrm>
            <a:off x="261937" y="573087"/>
            <a:ext cx="6146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1" i="0" lang="en-US" sz="1800" u="none">
                <a:solidFill>
                  <a:srgbClr val="B4007C"/>
                </a:solidFill>
                <a:latin typeface="Arial"/>
                <a:ea typeface="Arial"/>
                <a:cs typeface="Arial"/>
                <a:sym typeface="Arial"/>
              </a:rPr>
              <a:t>3.- Las operaciones militares</a:t>
            </a:r>
            <a:endParaRPr/>
          </a:p>
        </p:txBody>
      </p:sp>
      <p:sp>
        <p:nvSpPr>
          <p:cNvPr id="261" name="Google Shape;261;p7"/>
          <p:cNvSpPr txBox="1"/>
          <p:nvPr/>
        </p:nvSpPr>
        <p:spPr>
          <a:xfrm>
            <a:off x="536575" y="2063750"/>
            <a:ext cx="5675312" cy="336550"/>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rgbClr val="683400"/>
              </a:buClr>
              <a:buSzPts val="1600"/>
              <a:buFont typeface="Arial"/>
              <a:buNone/>
            </a:pPr>
            <a:r>
              <a:rPr b="1" i="0" lang="en-US" sz="1600" u="none">
                <a:solidFill>
                  <a:srgbClr val="683400"/>
                </a:solidFill>
                <a:latin typeface="Arial"/>
                <a:ea typeface="Arial"/>
                <a:cs typeface="Arial"/>
                <a:sym typeface="Arial"/>
              </a:rPr>
              <a:t>La batalla por Madrid (agosto de 1936 a marzo de 1937) </a:t>
            </a:r>
            <a:endParaRPr/>
          </a:p>
        </p:txBody>
      </p:sp>
      <p:sp>
        <p:nvSpPr>
          <p:cNvPr id="262" name="Google Shape;262;p7"/>
          <p:cNvSpPr/>
          <p:nvPr/>
        </p:nvSpPr>
        <p:spPr>
          <a:xfrm>
            <a:off x="527050" y="2343150"/>
            <a:ext cx="5434012" cy="74612"/>
          </a:xfrm>
          <a:prstGeom prst="rect">
            <a:avLst/>
          </a:prstGeom>
          <a:gradFill>
            <a:gsLst>
              <a:gs pos="0">
                <a:srgbClr val="8A8A6F"/>
              </a:gs>
              <a:gs pos="100000">
                <a:srgbClr val="FFFFCC"/>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3" name="Google Shape;263;p7"/>
          <p:cNvSpPr txBox="1"/>
          <p:nvPr/>
        </p:nvSpPr>
        <p:spPr>
          <a:xfrm>
            <a:off x="1060450" y="2555875"/>
            <a:ext cx="3727450" cy="300037"/>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1" i="0" lang="en-US" sz="1300" u="none">
                <a:solidFill>
                  <a:schemeClr val="dk1"/>
                </a:solidFill>
                <a:latin typeface="Arial"/>
                <a:ea typeface="Arial"/>
                <a:cs typeface="Arial"/>
                <a:sym typeface="Arial"/>
              </a:rPr>
              <a:t> El general Mola, desde Burgos y Valladolid</a:t>
            </a:r>
            <a:endParaRPr/>
          </a:p>
        </p:txBody>
      </p:sp>
      <p:grpSp>
        <p:nvGrpSpPr>
          <p:cNvPr id="264" name="Google Shape;264;p7"/>
          <p:cNvGrpSpPr/>
          <p:nvPr/>
        </p:nvGrpSpPr>
        <p:grpSpPr>
          <a:xfrm>
            <a:off x="6923087" y="3400425"/>
            <a:ext cx="617537" cy="452437"/>
            <a:chOff x="3100" y="2514"/>
            <a:chExt cx="389" cy="285"/>
          </a:xfrm>
        </p:grpSpPr>
        <p:sp>
          <p:nvSpPr>
            <p:cNvPr id="265" name="Google Shape;265;p7"/>
            <p:cNvSpPr/>
            <p:nvPr/>
          </p:nvSpPr>
          <p:spPr>
            <a:xfrm>
              <a:off x="3302" y="2564"/>
              <a:ext cx="146" cy="235"/>
            </a:xfrm>
            <a:prstGeom prst="downArrow">
              <a:avLst>
                <a:gd fmla="val 50000" name="adj1"/>
                <a:gd fmla="val 50000" name="adj2"/>
              </a:avLst>
            </a:prstGeom>
            <a:solidFill>
              <a:srgbClr val="FFFFCC"/>
            </a:solidFill>
            <a:ln>
              <a:noFill/>
            </a:ln>
            <a:effectLst>
              <a:outerShdw blurRad="63500" dir="2700000" dist="35921">
                <a:srgbClr val="808080"/>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6" name="Google Shape;266;p7"/>
            <p:cNvSpPr txBox="1"/>
            <p:nvPr/>
          </p:nvSpPr>
          <p:spPr>
            <a:xfrm>
              <a:off x="3100" y="2514"/>
              <a:ext cx="389" cy="202"/>
            </a:xfrm>
            <a:prstGeom prst="rect">
              <a:avLst/>
            </a:prstGeom>
            <a:noFill/>
            <a:ln>
              <a:noFill/>
            </a:ln>
            <a:effectLst>
              <a:outerShdw blurRad="63500" dir="2700000" dist="17960">
                <a:srgbClr val="FFFFCC"/>
              </a:outerShdw>
            </a:effectLst>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683400"/>
                </a:buClr>
                <a:buSzPts val="1500"/>
                <a:buFont typeface="Arial"/>
                <a:buNone/>
              </a:pPr>
              <a:r>
                <a:rPr b="1" i="0" lang="en-US" sz="1500" u="none">
                  <a:solidFill>
                    <a:srgbClr val="683400"/>
                  </a:solidFill>
                  <a:latin typeface="Arial"/>
                  <a:ea typeface="Arial"/>
                  <a:cs typeface="Arial"/>
                  <a:sym typeface="Arial"/>
                </a:rPr>
                <a:t>Mola</a:t>
              </a:r>
              <a:endParaRPr/>
            </a:p>
          </p:txBody>
        </p:sp>
      </p:grpSp>
      <p:sp>
        <p:nvSpPr>
          <p:cNvPr id="267" name="Google Shape;267;p7"/>
          <p:cNvSpPr/>
          <p:nvPr/>
        </p:nvSpPr>
        <p:spPr>
          <a:xfrm rot="-5160000">
            <a:off x="4730750" y="2624137"/>
            <a:ext cx="315912" cy="220662"/>
          </a:xfrm>
          <a:prstGeom prst="downArrow">
            <a:avLst>
              <a:gd fmla="val 12637" name="adj1"/>
              <a:gd fmla="val 4616" name="adj2"/>
            </a:avLst>
          </a:prstGeom>
          <a:gradFill>
            <a:gsLst>
              <a:gs pos="0">
                <a:srgbClr val="FFFFCC"/>
              </a:gs>
              <a:gs pos="100000">
                <a:srgbClr val="8A8A6F"/>
              </a:gs>
            </a:gsLst>
            <a:lin ang="54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8" name="Google Shape;268;p7"/>
          <p:cNvSpPr txBox="1"/>
          <p:nvPr/>
        </p:nvSpPr>
        <p:spPr>
          <a:xfrm>
            <a:off x="4956175" y="2608262"/>
            <a:ext cx="2847975" cy="274637"/>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Detenido en la sierra de Guadarrama</a:t>
            </a:r>
            <a:endParaRPr/>
          </a:p>
        </p:txBody>
      </p:sp>
      <p:grpSp>
        <p:nvGrpSpPr>
          <p:cNvPr id="269" name="Google Shape;269;p7"/>
          <p:cNvGrpSpPr/>
          <p:nvPr/>
        </p:nvGrpSpPr>
        <p:grpSpPr>
          <a:xfrm>
            <a:off x="6245225" y="4200525"/>
            <a:ext cx="715962" cy="593725"/>
            <a:chOff x="3404" y="3042"/>
            <a:chExt cx="451" cy="317"/>
          </a:xfrm>
        </p:grpSpPr>
        <p:sp>
          <p:nvSpPr>
            <p:cNvPr id="270" name="Google Shape;270;p7"/>
            <p:cNvSpPr/>
            <p:nvPr/>
          </p:nvSpPr>
          <p:spPr>
            <a:xfrm>
              <a:off x="3716" y="3042"/>
              <a:ext cx="105" cy="317"/>
            </a:xfrm>
            <a:prstGeom prst="upArrow">
              <a:avLst>
                <a:gd fmla="val 50000" name="adj1"/>
                <a:gd fmla="val 50000" name="adj2"/>
              </a:avLst>
            </a:prstGeom>
            <a:solidFill>
              <a:srgbClr val="FFFFCC"/>
            </a:solidFill>
            <a:ln>
              <a:noFill/>
            </a:ln>
            <a:effectLst>
              <a:outerShdw blurRad="63500" dir="2700000" dist="35921">
                <a:srgbClr val="808080"/>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1" name="Google Shape;271;p7"/>
            <p:cNvSpPr txBox="1"/>
            <p:nvPr/>
          </p:nvSpPr>
          <p:spPr>
            <a:xfrm>
              <a:off x="3404" y="3100"/>
              <a:ext cx="451" cy="162"/>
            </a:xfrm>
            <a:prstGeom prst="rect">
              <a:avLst/>
            </a:prstGeom>
            <a:noFill/>
            <a:ln>
              <a:noFill/>
            </a:ln>
            <a:effectLst>
              <a:outerShdw blurRad="63500" dir="2700000" dist="35921">
                <a:srgbClr val="FFFFCC"/>
              </a:outerShdw>
            </a:effectLst>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683400"/>
                </a:buClr>
                <a:buSzPts val="1400"/>
                <a:buFont typeface="Arial"/>
                <a:buNone/>
              </a:pPr>
              <a:r>
                <a:rPr b="1" i="0" lang="en-US" sz="1400" u="none">
                  <a:solidFill>
                    <a:srgbClr val="683400"/>
                  </a:solidFill>
                  <a:latin typeface="Arial"/>
                  <a:ea typeface="Arial"/>
                  <a:cs typeface="Arial"/>
                  <a:sym typeface="Arial"/>
                </a:rPr>
                <a:t>Yagüe</a:t>
              </a:r>
              <a:endParaRPr/>
            </a:p>
          </p:txBody>
        </p:sp>
      </p:grpSp>
      <p:grpSp>
        <p:nvGrpSpPr>
          <p:cNvPr id="272" name="Google Shape;272;p7"/>
          <p:cNvGrpSpPr/>
          <p:nvPr/>
        </p:nvGrpSpPr>
        <p:grpSpPr>
          <a:xfrm>
            <a:off x="6859587" y="4122737"/>
            <a:ext cx="704850" cy="363537"/>
            <a:chOff x="4321" y="2597"/>
            <a:chExt cx="444" cy="229"/>
          </a:xfrm>
        </p:grpSpPr>
        <p:sp>
          <p:nvSpPr>
            <p:cNvPr id="273" name="Google Shape;273;p7"/>
            <p:cNvSpPr/>
            <p:nvPr/>
          </p:nvSpPr>
          <p:spPr>
            <a:xfrm>
              <a:off x="4336" y="2597"/>
              <a:ext cx="251" cy="105"/>
            </a:xfrm>
            <a:prstGeom prst="rightArrow">
              <a:avLst>
                <a:gd fmla="val 50000" name="adj1"/>
                <a:gd fmla="val 50000" name="adj2"/>
              </a:avLst>
            </a:prstGeom>
            <a:solidFill>
              <a:srgbClr val="FFFFCC"/>
            </a:solidFill>
            <a:ln>
              <a:noFill/>
            </a:ln>
            <a:effectLst>
              <a:outerShdw blurRad="63500" dir="2700000" dist="35921">
                <a:srgbClr val="808080"/>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4" name="Google Shape;274;p7"/>
            <p:cNvSpPr txBox="1"/>
            <p:nvPr/>
          </p:nvSpPr>
          <p:spPr>
            <a:xfrm>
              <a:off x="4321" y="2662"/>
              <a:ext cx="444" cy="164"/>
            </a:xfrm>
            <a:prstGeom prst="rect">
              <a:avLst/>
            </a:prstGeom>
            <a:noFill/>
            <a:ln>
              <a:noFill/>
            </a:ln>
            <a:effectLst>
              <a:outerShdw blurRad="63500" dir="2700000" dist="17960">
                <a:srgbClr val="FFFFCC"/>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83400"/>
                </a:buClr>
                <a:buSzPts val="1100"/>
                <a:buFont typeface="Arial"/>
                <a:buNone/>
              </a:pPr>
              <a:r>
                <a:rPr b="1" i="1" lang="en-US" sz="1100" u="none">
                  <a:solidFill>
                    <a:srgbClr val="683400"/>
                  </a:solidFill>
                  <a:latin typeface="Arial"/>
                  <a:ea typeface="Arial"/>
                  <a:cs typeface="Arial"/>
                  <a:sym typeface="Arial"/>
                </a:rPr>
                <a:t>Toledo</a:t>
              </a:r>
              <a:endParaRPr/>
            </a:p>
          </p:txBody>
        </p:sp>
      </p:grpSp>
      <p:sp>
        <p:nvSpPr>
          <p:cNvPr id="275" name="Google Shape;275;p7"/>
          <p:cNvSpPr/>
          <p:nvPr/>
        </p:nvSpPr>
        <p:spPr>
          <a:xfrm>
            <a:off x="7108825" y="3836987"/>
            <a:ext cx="515937" cy="334962"/>
          </a:xfrm>
          <a:prstGeom prst="ellipse">
            <a:avLst/>
          </a:prstGeom>
          <a:noFill/>
          <a:ln cap="flat" cmpd="sng" w="28575">
            <a:solidFill>
              <a:schemeClr val="dk1"/>
            </a:solidFill>
            <a:prstDash val="solid"/>
            <a:miter lim="800000"/>
            <a:headEnd len="sm" w="sm" type="none"/>
            <a:tailEnd len="sm" w="sm" type="none"/>
          </a:ln>
          <a:effectLst>
            <a:outerShdw blurRad="63500" dir="2700000" dist="35921">
              <a:srgbClr val="808080"/>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6" name="Google Shape;276;p7"/>
          <p:cNvSpPr/>
          <p:nvPr/>
        </p:nvSpPr>
        <p:spPr>
          <a:xfrm>
            <a:off x="682625" y="2411412"/>
            <a:ext cx="155575" cy="3333750"/>
          </a:xfrm>
          <a:prstGeom prst="rect">
            <a:avLst/>
          </a:prstGeom>
          <a:gradFill>
            <a:gsLst>
              <a:gs pos="0">
                <a:srgbClr val="FFFFCC"/>
              </a:gs>
              <a:gs pos="100000">
                <a:srgbClr val="8A8A6F"/>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7" name="Google Shape;277;p7"/>
          <p:cNvSpPr/>
          <p:nvPr/>
        </p:nvSpPr>
        <p:spPr>
          <a:xfrm>
            <a:off x="812800" y="2597150"/>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8" name="Google Shape;278;p7"/>
          <p:cNvSpPr txBox="1"/>
          <p:nvPr/>
        </p:nvSpPr>
        <p:spPr>
          <a:xfrm>
            <a:off x="1060450" y="3108325"/>
            <a:ext cx="3109912" cy="300037"/>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1" i="0" lang="en-US" sz="1300" u="none">
                <a:solidFill>
                  <a:schemeClr val="dk1"/>
                </a:solidFill>
                <a:latin typeface="Arial"/>
                <a:ea typeface="Arial"/>
                <a:cs typeface="Arial"/>
                <a:sym typeface="Arial"/>
              </a:rPr>
              <a:t> Ejército de África, por Extremadura</a:t>
            </a:r>
            <a:endParaRPr/>
          </a:p>
        </p:txBody>
      </p:sp>
      <p:sp>
        <p:nvSpPr>
          <p:cNvPr id="279" name="Google Shape;279;p7"/>
          <p:cNvSpPr/>
          <p:nvPr/>
        </p:nvSpPr>
        <p:spPr>
          <a:xfrm>
            <a:off x="2424112" y="3395662"/>
            <a:ext cx="315912" cy="220662"/>
          </a:xfrm>
          <a:prstGeom prst="downArrow">
            <a:avLst>
              <a:gd fmla="val 12637" name="adj1"/>
              <a:gd fmla="val 4616" name="adj2"/>
            </a:avLst>
          </a:prstGeom>
          <a:gradFill>
            <a:gsLst>
              <a:gs pos="0">
                <a:srgbClr val="FFFFCC"/>
              </a:gs>
              <a:gs pos="100000">
                <a:srgbClr val="8A8A6F"/>
              </a:gs>
            </a:gsLst>
            <a:lin ang="54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0" name="Google Shape;280;p7"/>
          <p:cNvSpPr txBox="1"/>
          <p:nvPr/>
        </p:nvSpPr>
        <p:spPr>
          <a:xfrm>
            <a:off x="1320800" y="3589337"/>
            <a:ext cx="2847975" cy="274637"/>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Desviación a Toledo (Alcázar)</a:t>
            </a:r>
            <a:endParaRPr/>
          </a:p>
        </p:txBody>
      </p:sp>
      <p:sp>
        <p:nvSpPr>
          <p:cNvPr id="281" name="Google Shape;281;p7"/>
          <p:cNvSpPr/>
          <p:nvPr/>
        </p:nvSpPr>
        <p:spPr>
          <a:xfrm>
            <a:off x="812800" y="3111500"/>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2" name="Google Shape;282;p7"/>
          <p:cNvSpPr txBox="1"/>
          <p:nvPr/>
        </p:nvSpPr>
        <p:spPr>
          <a:xfrm>
            <a:off x="714375" y="4046537"/>
            <a:ext cx="4375150" cy="498475"/>
          </a:xfrm>
          <a:prstGeom prst="rect">
            <a:avLst/>
          </a:prstGeom>
          <a:solidFill>
            <a:schemeClr val="lt1"/>
          </a:solid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1" i="0" lang="en-US" sz="1300" u="none">
                <a:solidFill>
                  <a:schemeClr val="dk1"/>
                </a:solidFill>
                <a:latin typeface="Arial"/>
                <a:ea typeface="Arial"/>
                <a:cs typeface="Arial"/>
                <a:sym typeface="Arial"/>
              </a:rPr>
              <a:t>Permite la formación del ejército regular republicano y la defensa de Madrid (</a:t>
            </a:r>
            <a:r>
              <a:rPr b="1" i="1" lang="en-US" sz="1300" u="none">
                <a:solidFill>
                  <a:srgbClr val="683400"/>
                </a:solidFill>
                <a:latin typeface="Arial"/>
                <a:ea typeface="Arial"/>
                <a:cs typeface="Arial"/>
                <a:sym typeface="Arial"/>
              </a:rPr>
              <a:t>José Miaja y Vicente Rojo</a:t>
            </a:r>
            <a:r>
              <a:rPr b="1" i="0" lang="en-US" sz="1300" u="none">
                <a:solidFill>
                  <a:schemeClr val="dk1"/>
                </a:solidFill>
                <a:latin typeface="Arial"/>
                <a:ea typeface="Arial"/>
                <a:cs typeface="Arial"/>
                <a:sym typeface="Arial"/>
              </a:rPr>
              <a:t>)</a:t>
            </a:r>
            <a:endParaRPr/>
          </a:p>
        </p:txBody>
      </p:sp>
      <p:sp>
        <p:nvSpPr>
          <p:cNvPr id="283" name="Google Shape;283;p7"/>
          <p:cNvSpPr txBox="1"/>
          <p:nvPr/>
        </p:nvSpPr>
        <p:spPr>
          <a:xfrm>
            <a:off x="2673350" y="4514850"/>
            <a:ext cx="1417637" cy="290512"/>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rgbClr val="683400"/>
              </a:buClr>
              <a:buSzPts val="1300"/>
              <a:buFont typeface="Arial"/>
              <a:buNone/>
            </a:pPr>
            <a:r>
              <a:rPr b="1" i="1" lang="en-US" sz="1300" u="none">
                <a:solidFill>
                  <a:srgbClr val="683400"/>
                </a:solidFill>
                <a:latin typeface="Arial"/>
                <a:ea typeface="Arial"/>
                <a:cs typeface="Arial"/>
                <a:sym typeface="Arial"/>
              </a:rPr>
              <a:t>«No pasarán»</a:t>
            </a:r>
            <a:endParaRPr/>
          </a:p>
        </p:txBody>
      </p:sp>
      <p:grpSp>
        <p:nvGrpSpPr>
          <p:cNvPr id="284" name="Google Shape;284;p7"/>
          <p:cNvGrpSpPr/>
          <p:nvPr/>
        </p:nvGrpSpPr>
        <p:grpSpPr>
          <a:xfrm>
            <a:off x="2665412" y="4560887"/>
            <a:ext cx="1773237" cy="252412"/>
            <a:chOff x="1215" y="3520"/>
            <a:chExt cx="536" cy="232"/>
          </a:xfrm>
        </p:grpSpPr>
        <p:cxnSp>
          <p:nvCxnSpPr>
            <p:cNvPr id="285" name="Google Shape;285;p7"/>
            <p:cNvCxnSpPr/>
            <p:nvPr/>
          </p:nvCxnSpPr>
          <p:spPr>
            <a:xfrm>
              <a:off x="1215" y="3520"/>
              <a:ext cx="0" cy="224"/>
            </a:xfrm>
            <a:prstGeom prst="straightConnector1">
              <a:avLst/>
            </a:prstGeom>
            <a:noFill/>
            <a:ln cap="flat" cmpd="sng" w="19050">
              <a:solidFill>
                <a:srgbClr val="FFCC99"/>
              </a:solidFill>
              <a:prstDash val="solid"/>
              <a:miter lim="800000"/>
              <a:headEnd len="med" w="med" type="none"/>
              <a:tailEnd len="med" w="med" type="none"/>
            </a:ln>
            <a:effectLst>
              <a:outerShdw blurRad="63500" dir="2700000" dist="35921">
                <a:schemeClr val="lt2"/>
              </a:outerShdw>
            </a:effectLst>
          </p:spPr>
        </p:cxnSp>
        <p:cxnSp>
          <p:nvCxnSpPr>
            <p:cNvPr id="286" name="Google Shape;286;p7"/>
            <p:cNvCxnSpPr/>
            <p:nvPr/>
          </p:nvCxnSpPr>
          <p:spPr>
            <a:xfrm>
              <a:off x="1216" y="3752"/>
              <a:ext cx="535" cy="0"/>
            </a:xfrm>
            <a:prstGeom prst="straightConnector1">
              <a:avLst/>
            </a:prstGeom>
            <a:noFill/>
            <a:ln cap="flat" cmpd="sng" w="19050">
              <a:solidFill>
                <a:srgbClr val="FFCC99"/>
              </a:solidFill>
              <a:prstDash val="solid"/>
              <a:miter lim="800000"/>
              <a:headEnd len="med" w="med" type="none"/>
              <a:tailEnd len="med" w="med" type="triangle"/>
            </a:ln>
            <a:effectLst>
              <a:outerShdw blurRad="63500" dir="2700000" dist="35921">
                <a:schemeClr val="lt2"/>
              </a:outerShdw>
            </a:effectLst>
          </p:spPr>
        </p:cxnSp>
      </p:grpSp>
      <p:sp>
        <p:nvSpPr>
          <p:cNvPr id="287" name="Google Shape;287;p7"/>
          <p:cNvSpPr txBox="1"/>
          <p:nvPr/>
        </p:nvSpPr>
        <p:spPr>
          <a:xfrm>
            <a:off x="906462" y="4883150"/>
            <a:ext cx="3765550" cy="457200"/>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Con ayuda de las Brigadas Internacionales, del material soviético y los anarcosindicalistas de Durruti</a:t>
            </a:r>
            <a:endParaRPr/>
          </a:p>
        </p:txBody>
      </p:sp>
      <p:sp>
        <p:nvSpPr>
          <p:cNvPr id="288" name="Google Shape;288;p7"/>
          <p:cNvSpPr/>
          <p:nvPr/>
        </p:nvSpPr>
        <p:spPr>
          <a:xfrm rot="8760000">
            <a:off x="2455862" y="4738687"/>
            <a:ext cx="242887" cy="21431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9" name="Google Shape;289;p7"/>
          <p:cNvSpPr txBox="1"/>
          <p:nvPr/>
        </p:nvSpPr>
        <p:spPr>
          <a:xfrm>
            <a:off x="1073150" y="5438775"/>
            <a:ext cx="3109912" cy="300037"/>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1" i="0" lang="en-US" sz="1300" u="none">
                <a:solidFill>
                  <a:schemeClr val="dk1"/>
                </a:solidFill>
                <a:latin typeface="Arial"/>
                <a:ea typeface="Arial"/>
                <a:cs typeface="Arial"/>
                <a:sym typeface="Arial"/>
              </a:rPr>
              <a:t> Intento de cercar Madrid por el este</a:t>
            </a:r>
            <a:endParaRPr/>
          </a:p>
        </p:txBody>
      </p:sp>
      <p:sp>
        <p:nvSpPr>
          <p:cNvPr id="290" name="Google Shape;290;p7"/>
          <p:cNvSpPr/>
          <p:nvPr/>
        </p:nvSpPr>
        <p:spPr>
          <a:xfrm>
            <a:off x="838200" y="5441950"/>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1" name="Google Shape;291;p7"/>
          <p:cNvSpPr/>
          <p:nvPr/>
        </p:nvSpPr>
        <p:spPr>
          <a:xfrm>
            <a:off x="1300162" y="5751512"/>
            <a:ext cx="315912" cy="220662"/>
          </a:xfrm>
          <a:prstGeom prst="downArrow">
            <a:avLst>
              <a:gd fmla="val 12637" name="adj1"/>
              <a:gd fmla="val 4616" name="adj2"/>
            </a:avLst>
          </a:prstGeom>
          <a:gradFill>
            <a:gsLst>
              <a:gs pos="0">
                <a:srgbClr val="FFFFCC"/>
              </a:gs>
              <a:gs pos="100000">
                <a:srgbClr val="8A8A6F"/>
              </a:gs>
            </a:gsLst>
            <a:lin ang="54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2" name="Google Shape;292;p7"/>
          <p:cNvSpPr txBox="1"/>
          <p:nvPr/>
        </p:nvSpPr>
        <p:spPr>
          <a:xfrm>
            <a:off x="908050" y="5970587"/>
            <a:ext cx="5332412" cy="290512"/>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300"/>
              <a:buFont typeface="Arial"/>
              <a:buNone/>
            </a:pPr>
            <a:r>
              <a:rPr b="1" i="0" lang="en-US" sz="1300" u="none">
                <a:solidFill>
                  <a:schemeClr val="dk1"/>
                </a:solidFill>
                <a:latin typeface="Arial"/>
                <a:ea typeface="Arial"/>
                <a:cs typeface="Arial"/>
                <a:sym typeface="Arial"/>
              </a:rPr>
              <a:t>Batallas del</a:t>
            </a:r>
            <a:r>
              <a:rPr b="1" i="0" lang="en-US" sz="1300" u="sng">
                <a:solidFill>
                  <a:schemeClr val="dk1"/>
                </a:solidFill>
                <a:latin typeface="Arial"/>
                <a:ea typeface="Arial"/>
                <a:cs typeface="Arial"/>
                <a:sym typeface="Arial"/>
              </a:rPr>
              <a:t> </a:t>
            </a:r>
            <a:r>
              <a:rPr b="1" i="1" lang="en-US" sz="1300" u="sng">
                <a:solidFill>
                  <a:srgbClr val="683400"/>
                </a:solidFill>
                <a:latin typeface="Arial"/>
                <a:ea typeface="Arial"/>
                <a:cs typeface="Arial"/>
                <a:sym typeface="Arial"/>
              </a:rPr>
              <a:t>Jarama</a:t>
            </a:r>
            <a:r>
              <a:rPr b="1" i="0" lang="en-US" sz="1300" u="sng">
                <a:solidFill>
                  <a:schemeClr val="dk1"/>
                </a:solidFill>
                <a:latin typeface="Arial"/>
                <a:ea typeface="Arial"/>
                <a:cs typeface="Arial"/>
                <a:sym typeface="Arial"/>
              </a:rPr>
              <a:t> </a:t>
            </a:r>
            <a:r>
              <a:rPr b="1" i="0" lang="en-US" sz="1300" u="none">
                <a:solidFill>
                  <a:schemeClr val="dk1"/>
                </a:solidFill>
                <a:latin typeface="Arial"/>
                <a:ea typeface="Arial"/>
                <a:cs typeface="Arial"/>
                <a:sym typeface="Arial"/>
              </a:rPr>
              <a:t> y de</a:t>
            </a:r>
            <a:r>
              <a:rPr b="1" i="0" lang="en-US" sz="1300" u="sng">
                <a:solidFill>
                  <a:schemeClr val="dk1"/>
                </a:solidFill>
                <a:latin typeface="Arial"/>
                <a:ea typeface="Arial"/>
                <a:cs typeface="Arial"/>
                <a:sym typeface="Arial"/>
              </a:rPr>
              <a:t> </a:t>
            </a:r>
            <a:r>
              <a:rPr b="1" i="1" lang="en-US" sz="1300" u="sng">
                <a:solidFill>
                  <a:srgbClr val="683400"/>
                </a:solidFill>
                <a:latin typeface="Arial"/>
                <a:ea typeface="Arial"/>
                <a:cs typeface="Arial"/>
                <a:sym typeface="Arial"/>
              </a:rPr>
              <a:t>Guadalajara</a:t>
            </a:r>
            <a:r>
              <a:rPr b="1" i="0" lang="en-US" sz="1300" u="none">
                <a:solidFill>
                  <a:srgbClr val="683400"/>
                </a:solidFill>
                <a:latin typeface="Arial"/>
                <a:ea typeface="Arial"/>
                <a:cs typeface="Arial"/>
                <a:sym typeface="Arial"/>
              </a:rPr>
              <a:t> </a:t>
            </a:r>
            <a:r>
              <a:rPr b="1" i="0" lang="en-US" sz="1300" u="none">
                <a:solidFill>
                  <a:schemeClr val="dk1"/>
                </a:solidFill>
                <a:latin typeface="Arial"/>
                <a:ea typeface="Arial"/>
                <a:cs typeface="Arial"/>
                <a:sym typeface="Arial"/>
              </a:rPr>
              <a:t>(con victoria republicana)</a:t>
            </a:r>
            <a:endParaRPr/>
          </a:p>
        </p:txBody>
      </p:sp>
      <p:sp>
        <p:nvSpPr>
          <p:cNvPr id="293" name="Google Shape;293;p7"/>
          <p:cNvSpPr/>
          <p:nvPr/>
        </p:nvSpPr>
        <p:spPr>
          <a:xfrm>
            <a:off x="7534275" y="3914775"/>
            <a:ext cx="233362" cy="180975"/>
          </a:xfrm>
          <a:prstGeom prst="irregularSeal2">
            <a:avLst/>
          </a:prstGeom>
          <a:solidFill>
            <a:srgbClr val="FFFFCC"/>
          </a:solidFill>
          <a:ln>
            <a:noFill/>
          </a:ln>
          <a:effectLst>
            <a:outerShdw blurRad="63500" dir="2700000" dist="35921">
              <a:srgbClr val="683400"/>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4" name="Google Shape;294;p7"/>
          <p:cNvSpPr/>
          <p:nvPr/>
        </p:nvSpPr>
        <p:spPr>
          <a:xfrm>
            <a:off x="7404100" y="4041775"/>
            <a:ext cx="233362" cy="180975"/>
          </a:xfrm>
          <a:prstGeom prst="irregularSeal2">
            <a:avLst/>
          </a:prstGeom>
          <a:solidFill>
            <a:srgbClr val="FFFFCC"/>
          </a:solidFill>
          <a:ln>
            <a:noFill/>
          </a:ln>
          <a:effectLst>
            <a:outerShdw blurRad="63500" dir="2700000" dist="35921">
              <a:srgbClr val="683400"/>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5" name="Google Shape;295;p7"/>
          <p:cNvSpPr/>
          <p:nvPr/>
        </p:nvSpPr>
        <p:spPr>
          <a:xfrm>
            <a:off x="1455737" y="3819525"/>
            <a:ext cx="315912" cy="220662"/>
          </a:xfrm>
          <a:prstGeom prst="downArrow">
            <a:avLst>
              <a:gd fmla="val 12637" name="adj1"/>
              <a:gd fmla="val 4616" name="adj2"/>
            </a:avLst>
          </a:prstGeom>
          <a:gradFill>
            <a:gsLst>
              <a:gs pos="0">
                <a:srgbClr val="FFFFCC"/>
              </a:gs>
              <a:gs pos="100000">
                <a:srgbClr val="8A8A6F"/>
              </a:gs>
            </a:gsLst>
            <a:lin ang="54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6" name="Google Shape;296;p7"/>
          <p:cNvSpPr/>
          <p:nvPr/>
        </p:nvSpPr>
        <p:spPr>
          <a:xfrm>
            <a:off x="7886700" y="1954212"/>
            <a:ext cx="315912" cy="220662"/>
          </a:xfrm>
          <a:prstGeom prst="downArrow">
            <a:avLst>
              <a:gd fmla="val 12637" name="adj1"/>
              <a:gd fmla="val 4616" name="adj2"/>
            </a:avLst>
          </a:prstGeom>
          <a:gradFill>
            <a:gsLst>
              <a:gs pos="0">
                <a:srgbClr val="FFFFCC"/>
              </a:gs>
              <a:gs pos="100000">
                <a:srgbClr val="8A8A6F"/>
              </a:gs>
            </a:gsLst>
            <a:lin ang="54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ppt_w</p:attrName>
                                        </p:attrNameLst>
                                      </p:cBhvr>
                                      <p:tavLst>
                                        <p:tav fmla="" tm="0">
                                          <p:val>
                                            <p:strVal val="0"/>
                                          </p:val>
                                        </p:tav>
                                        <p:tav fmla="" tm="100000">
                                          <p:val>
                                            <p:strVal val="#ppt_w"/>
                                          </p:val>
                                        </p:tav>
                                      </p:tavLst>
                                    </p:anim>
                                    <p:anim calcmode="lin" valueType="num">
                                      <p:cBhvr additive="base">
                                        <p:cTn dur="500"/>
                                        <p:tgtEl>
                                          <p:spTgt spid="288"/>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500"/>
                                        <p:tgtEl>
                                          <p:spTgt spid="275"/>
                                        </p:tgtEl>
                                        <p:attrNameLst>
                                          <p:attrName>ppt_w</p:attrName>
                                        </p:attrNameLst>
                                      </p:cBhvr>
                                      <p:tavLst>
                                        <p:tav fmla="" tm="0">
                                          <p:val>
                                            <p:strVal val="0"/>
                                          </p:val>
                                        </p:tav>
                                        <p:tav fmla="" tm="100000">
                                          <p:val>
                                            <p:strVal val="#ppt_w"/>
                                          </p:val>
                                        </p:tav>
                                      </p:tavLst>
                                    </p:anim>
                                    <p:anim calcmode="lin" valueType="num">
                                      <p:cBhvr additive="base">
                                        <p:cTn dur="500"/>
                                        <p:tgtEl>
                                          <p:spTgt spid="27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500"/>
                                        <p:tgtEl>
                                          <p:spTgt spid="293"/>
                                        </p:tgtEl>
                                        <p:attrNameLst>
                                          <p:attrName>ppt_w</p:attrName>
                                        </p:attrNameLst>
                                      </p:cBhvr>
                                      <p:tavLst>
                                        <p:tav fmla="" tm="0">
                                          <p:val>
                                            <p:strVal val="0"/>
                                          </p:val>
                                        </p:tav>
                                        <p:tav fmla="" tm="100000">
                                          <p:val>
                                            <p:strVal val="#ppt_w"/>
                                          </p:val>
                                        </p:tav>
                                      </p:tavLst>
                                    </p:anim>
                                    <p:anim calcmode="lin" valueType="num">
                                      <p:cBhvr additive="base">
                                        <p:cTn dur="500"/>
                                        <p:tgtEl>
                                          <p:spTgt spid="29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500"/>
                                        <p:tgtEl>
                                          <p:spTgt spid="294"/>
                                        </p:tgtEl>
                                        <p:attrNameLst>
                                          <p:attrName>ppt_w</p:attrName>
                                        </p:attrNameLst>
                                      </p:cBhvr>
                                      <p:tavLst>
                                        <p:tav fmla="" tm="0">
                                          <p:val>
                                            <p:strVal val="0"/>
                                          </p:val>
                                        </p:tav>
                                        <p:tav fmla="" tm="100000">
                                          <p:val>
                                            <p:strVal val="#ppt_w"/>
                                          </p:val>
                                        </p:tav>
                                      </p:tavLst>
                                    </p:anim>
                                    <p:anim calcmode="lin" valueType="num">
                                      <p:cBhvr additive="base">
                                        <p:cTn dur="500"/>
                                        <p:tgtEl>
                                          <p:spTgt spid="29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301" name="Shape 301"/>
        <p:cNvGrpSpPr/>
        <p:nvPr/>
      </p:nvGrpSpPr>
      <p:grpSpPr>
        <a:xfrm>
          <a:off x="0" y="0"/>
          <a:ext cx="0" cy="0"/>
          <a:chOff x="0" y="0"/>
          <a:chExt cx="0" cy="0"/>
        </a:xfrm>
      </p:grpSpPr>
      <p:pic>
        <p:nvPicPr>
          <p:cNvPr id="302" name="Google Shape;302;p8"/>
          <p:cNvPicPr preferRelativeResize="0"/>
          <p:nvPr/>
        </p:nvPicPr>
        <p:blipFill rotWithShape="1">
          <a:blip r:embed="rId3">
            <a:alphaModFix/>
          </a:blip>
          <a:srcRect b="0" l="34165" r="-894" t="0"/>
          <a:stretch/>
        </p:blipFill>
        <p:spPr>
          <a:xfrm>
            <a:off x="6135687" y="2965450"/>
            <a:ext cx="2843212" cy="2566987"/>
          </a:xfrm>
          <a:prstGeom prst="rect">
            <a:avLst/>
          </a:prstGeom>
          <a:noFill/>
          <a:ln>
            <a:noFill/>
          </a:ln>
          <a:effectLst>
            <a:outerShdw blurRad="63500" dir="2700000" dist="35921">
              <a:srgbClr val="808080"/>
            </a:outerShdw>
          </a:effectLst>
        </p:spPr>
      </p:pic>
      <p:sp>
        <p:nvSpPr>
          <p:cNvPr id="303" name="Google Shape;303;p8"/>
          <p:cNvSpPr/>
          <p:nvPr/>
        </p:nvSpPr>
        <p:spPr>
          <a:xfrm>
            <a:off x="165100" y="1541462"/>
            <a:ext cx="355600" cy="4819650"/>
          </a:xfrm>
          <a:prstGeom prst="rect">
            <a:avLst/>
          </a:prstGeom>
          <a:gradFill>
            <a:gsLst>
              <a:gs pos="0">
                <a:srgbClr val="8A8A6F"/>
              </a:gs>
              <a:gs pos="100000">
                <a:srgbClr val="FFFFCC"/>
              </a:gs>
            </a:gsLst>
            <a:lin ang="54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4" name="Google Shape;304;p8"/>
          <p:cNvSpPr txBox="1"/>
          <p:nvPr/>
        </p:nvSpPr>
        <p:spPr>
          <a:xfrm>
            <a:off x="165100" y="947737"/>
            <a:ext cx="2779712" cy="609600"/>
          </a:xfrm>
          <a:prstGeom prst="rect">
            <a:avLst/>
          </a:prstGeom>
          <a:gradFill>
            <a:gsLst>
              <a:gs pos="0">
                <a:srgbClr val="FFFFCC"/>
              </a:gs>
              <a:gs pos="100000">
                <a:srgbClr val="8A8A6F"/>
              </a:gs>
            </a:gsLst>
            <a:lin ang="5400000" scaled="0"/>
          </a:gra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700"/>
              <a:buFont typeface="Arial"/>
              <a:buNone/>
            </a:pPr>
            <a:r>
              <a:t/>
            </a:r>
            <a:endParaRPr b="1" i="0" sz="1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700"/>
              <a:buFont typeface="Arial"/>
              <a:buNone/>
            </a:pPr>
            <a:r>
              <a:rPr b="1" i="0" lang="en-US" sz="1700" u="none">
                <a:solidFill>
                  <a:schemeClr val="lt1"/>
                </a:solidFill>
                <a:latin typeface="Arial"/>
                <a:ea typeface="Arial"/>
                <a:cs typeface="Arial"/>
                <a:sym typeface="Arial"/>
              </a:rPr>
              <a:t>La evolución de la guerra </a:t>
            </a:r>
            <a:endParaRPr/>
          </a:p>
        </p:txBody>
      </p:sp>
      <p:cxnSp>
        <p:nvCxnSpPr>
          <p:cNvPr id="305" name="Google Shape;305;p8"/>
          <p:cNvCxnSpPr/>
          <p:nvPr/>
        </p:nvCxnSpPr>
        <p:spPr>
          <a:xfrm>
            <a:off x="155575" y="944562"/>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306" name="Google Shape;306;p8"/>
          <p:cNvSpPr txBox="1"/>
          <p:nvPr/>
        </p:nvSpPr>
        <p:spPr>
          <a:xfrm>
            <a:off x="919162" y="1685925"/>
            <a:ext cx="6524625" cy="31432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La imposibilidad de ocupar Madrid provoca un cambio de táctica en Franco </a:t>
            </a:r>
            <a:endParaRPr/>
          </a:p>
        </p:txBody>
      </p:sp>
      <p:sp>
        <p:nvSpPr>
          <p:cNvPr id="307" name="Google Shape;307;p8"/>
          <p:cNvSpPr txBox="1"/>
          <p:nvPr/>
        </p:nvSpPr>
        <p:spPr>
          <a:xfrm>
            <a:off x="7662862" y="1655762"/>
            <a:ext cx="1404937" cy="457200"/>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Iniciar una guerra de desgaste</a:t>
            </a:r>
            <a:endParaRPr/>
          </a:p>
        </p:txBody>
      </p:sp>
      <p:sp>
        <p:nvSpPr>
          <p:cNvPr id="308" name="Google Shape;308;p8"/>
          <p:cNvSpPr/>
          <p:nvPr/>
        </p:nvSpPr>
        <p:spPr>
          <a:xfrm>
            <a:off x="666750" y="1724025"/>
            <a:ext cx="207962" cy="190500"/>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9" name="Google Shape;309;p8"/>
          <p:cNvSpPr txBox="1"/>
          <p:nvPr/>
        </p:nvSpPr>
        <p:spPr>
          <a:xfrm>
            <a:off x="261937" y="573087"/>
            <a:ext cx="6146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1" i="0" lang="en-US" sz="1800" u="none">
                <a:solidFill>
                  <a:srgbClr val="B4007C"/>
                </a:solidFill>
                <a:latin typeface="Arial"/>
                <a:ea typeface="Arial"/>
                <a:cs typeface="Arial"/>
                <a:sym typeface="Arial"/>
              </a:rPr>
              <a:t>3.- Las operaciones militares</a:t>
            </a:r>
            <a:endParaRPr/>
          </a:p>
        </p:txBody>
      </p:sp>
      <p:sp>
        <p:nvSpPr>
          <p:cNvPr id="310" name="Google Shape;310;p8"/>
          <p:cNvSpPr txBox="1"/>
          <p:nvPr/>
        </p:nvSpPr>
        <p:spPr>
          <a:xfrm>
            <a:off x="536575" y="2063750"/>
            <a:ext cx="5022850" cy="336550"/>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rgbClr val="683400"/>
              </a:buClr>
              <a:buSzPts val="1600"/>
              <a:buFont typeface="Arial"/>
              <a:buNone/>
            </a:pPr>
            <a:r>
              <a:rPr b="1" i="0" lang="en-US" sz="1600" u="none">
                <a:solidFill>
                  <a:srgbClr val="683400"/>
                </a:solidFill>
                <a:latin typeface="Arial"/>
                <a:ea typeface="Arial"/>
                <a:cs typeface="Arial"/>
                <a:sym typeface="Arial"/>
              </a:rPr>
              <a:t>La caída del norte (abril-octubre de 1937) </a:t>
            </a:r>
            <a:endParaRPr/>
          </a:p>
        </p:txBody>
      </p:sp>
      <p:sp>
        <p:nvSpPr>
          <p:cNvPr id="311" name="Google Shape;311;p8"/>
          <p:cNvSpPr/>
          <p:nvPr/>
        </p:nvSpPr>
        <p:spPr>
          <a:xfrm>
            <a:off x="527050" y="2343150"/>
            <a:ext cx="4081462" cy="88900"/>
          </a:xfrm>
          <a:prstGeom prst="rect">
            <a:avLst/>
          </a:prstGeom>
          <a:gradFill>
            <a:gsLst>
              <a:gs pos="0">
                <a:srgbClr val="8A8A6F"/>
              </a:gs>
              <a:gs pos="100000">
                <a:srgbClr val="FFFFCC"/>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2" name="Google Shape;312;p8"/>
          <p:cNvSpPr txBox="1"/>
          <p:nvPr/>
        </p:nvSpPr>
        <p:spPr>
          <a:xfrm>
            <a:off x="1060450" y="2555875"/>
            <a:ext cx="4583112" cy="300037"/>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1" i="0" lang="en-US" sz="1300" u="none">
                <a:solidFill>
                  <a:schemeClr val="dk1"/>
                </a:solidFill>
                <a:latin typeface="Arial"/>
                <a:ea typeface="Arial"/>
                <a:cs typeface="Arial"/>
                <a:sym typeface="Arial"/>
              </a:rPr>
              <a:t> Franco se dirigió contra el norte industrial y minero</a:t>
            </a:r>
            <a:endParaRPr/>
          </a:p>
        </p:txBody>
      </p:sp>
      <p:sp>
        <p:nvSpPr>
          <p:cNvPr id="313" name="Google Shape;313;p8"/>
          <p:cNvSpPr/>
          <p:nvPr/>
        </p:nvSpPr>
        <p:spPr>
          <a:xfrm>
            <a:off x="682625" y="2411412"/>
            <a:ext cx="155575" cy="3333750"/>
          </a:xfrm>
          <a:prstGeom prst="rect">
            <a:avLst/>
          </a:prstGeom>
          <a:gradFill>
            <a:gsLst>
              <a:gs pos="0">
                <a:srgbClr val="FFFFCC"/>
              </a:gs>
              <a:gs pos="100000">
                <a:srgbClr val="8A8A6F"/>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4" name="Google Shape;314;p8"/>
          <p:cNvSpPr/>
          <p:nvPr/>
        </p:nvSpPr>
        <p:spPr>
          <a:xfrm rot="-5400000">
            <a:off x="7408862" y="1762125"/>
            <a:ext cx="315912" cy="220662"/>
          </a:xfrm>
          <a:prstGeom prst="downArrow">
            <a:avLst>
              <a:gd fmla="val 12637" name="adj1"/>
              <a:gd fmla="val 4616" name="adj2"/>
            </a:avLst>
          </a:prstGeom>
          <a:gradFill>
            <a:gsLst>
              <a:gs pos="0">
                <a:srgbClr val="FFFFCC"/>
              </a:gs>
              <a:gs pos="100000">
                <a:srgbClr val="8A8A6F"/>
              </a:gs>
            </a:gsLst>
            <a:lin ang="54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5" name="Google Shape;315;p8"/>
          <p:cNvSpPr txBox="1"/>
          <p:nvPr/>
        </p:nvSpPr>
        <p:spPr>
          <a:xfrm>
            <a:off x="1657350" y="2927350"/>
            <a:ext cx="2981325" cy="274637"/>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Bombardeo de Guernica (Legión Cóndor)</a:t>
            </a:r>
            <a:endParaRPr/>
          </a:p>
        </p:txBody>
      </p:sp>
      <p:sp>
        <p:nvSpPr>
          <p:cNvPr id="316" name="Google Shape;316;p8"/>
          <p:cNvSpPr/>
          <p:nvPr/>
        </p:nvSpPr>
        <p:spPr>
          <a:xfrm rot="8760000">
            <a:off x="1446212" y="2855912"/>
            <a:ext cx="242887" cy="21431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317" name="Google Shape;317;p8"/>
          <p:cNvGrpSpPr/>
          <p:nvPr/>
        </p:nvGrpSpPr>
        <p:grpSpPr>
          <a:xfrm>
            <a:off x="4570412" y="2973387"/>
            <a:ext cx="595312" cy="228600"/>
            <a:chOff x="2120" y="2678"/>
            <a:chExt cx="375" cy="144"/>
          </a:xfrm>
        </p:grpSpPr>
        <p:sp>
          <p:nvSpPr>
            <p:cNvPr id="318" name="Google Shape;318;p8"/>
            <p:cNvSpPr/>
            <p:nvPr/>
          </p:nvSpPr>
          <p:spPr>
            <a:xfrm rot="10800000">
              <a:off x="2120" y="2678"/>
              <a:ext cx="375" cy="116"/>
            </a:xfrm>
            <a:prstGeom prst="homePlate">
              <a:avLst>
                <a:gd fmla="val 50000" name="adj"/>
              </a:avLst>
            </a:prstGeom>
            <a:solidFill>
              <a:srgbClr val="683400"/>
            </a:soli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9" name="Google Shape;319;p8"/>
            <p:cNvSpPr txBox="1"/>
            <p:nvPr/>
          </p:nvSpPr>
          <p:spPr>
            <a:xfrm>
              <a:off x="2185" y="2678"/>
              <a:ext cx="309" cy="144"/>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900"/>
                <a:buFont typeface="Arial"/>
                <a:buNone/>
              </a:pPr>
              <a:r>
                <a:rPr b="1" i="0" lang="en-US" sz="900" u="none">
                  <a:solidFill>
                    <a:schemeClr val="lt1"/>
                  </a:solidFill>
                  <a:latin typeface="Arial"/>
                  <a:ea typeface="Arial"/>
                  <a:cs typeface="Arial"/>
                  <a:sym typeface="Arial"/>
                </a:rPr>
                <a:t>DOC. 9</a:t>
              </a:r>
              <a:endParaRPr/>
            </a:p>
          </p:txBody>
        </p:sp>
      </p:grpSp>
      <p:sp>
        <p:nvSpPr>
          <p:cNvPr id="320" name="Google Shape;320;p8"/>
          <p:cNvSpPr/>
          <p:nvPr/>
        </p:nvSpPr>
        <p:spPr>
          <a:xfrm rot="-2940000">
            <a:off x="7582693" y="3205956"/>
            <a:ext cx="215900" cy="427037"/>
          </a:xfrm>
          <a:prstGeom prst="upArrow">
            <a:avLst>
              <a:gd fmla="val 50000" name="adj1"/>
              <a:gd fmla="val 50000" name="adj2"/>
            </a:avLst>
          </a:prstGeom>
          <a:solidFill>
            <a:srgbClr val="FFFFCC"/>
          </a:solidFill>
          <a:ln>
            <a:noFill/>
          </a:ln>
          <a:effectLst>
            <a:outerShdw blurRad="63500" dir="2700000" dist="35921">
              <a:srgbClr val="808080"/>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1" name="Google Shape;321;p8"/>
          <p:cNvSpPr/>
          <p:nvPr/>
        </p:nvSpPr>
        <p:spPr>
          <a:xfrm>
            <a:off x="812800" y="2597150"/>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2" name="Google Shape;322;p8"/>
          <p:cNvSpPr/>
          <p:nvPr/>
        </p:nvSpPr>
        <p:spPr>
          <a:xfrm>
            <a:off x="7392987" y="3168650"/>
            <a:ext cx="290512" cy="115887"/>
          </a:xfrm>
          <a:custGeom>
            <a:rect b="b" l="l" r="r" t="t"/>
            <a:pathLst>
              <a:path extrusionOk="0" h="65" w="183">
                <a:moveTo>
                  <a:pt x="154" y="0"/>
                </a:moveTo>
                <a:cubicBezTo>
                  <a:pt x="106" y="12"/>
                  <a:pt x="55" y="2"/>
                  <a:pt x="8" y="16"/>
                </a:cubicBezTo>
                <a:cubicBezTo>
                  <a:pt x="0" y="18"/>
                  <a:pt x="12" y="33"/>
                  <a:pt x="16" y="40"/>
                </a:cubicBezTo>
                <a:cubicBezTo>
                  <a:pt x="28" y="60"/>
                  <a:pt x="36" y="58"/>
                  <a:pt x="56" y="65"/>
                </a:cubicBezTo>
                <a:cubicBezTo>
                  <a:pt x="83" y="62"/>
                  <a:pt x="183" y="59"/>
                  <a:pt x="154" y="0"/>
                </a:cubicBezTo>
                <a:close/>
              </a:path>
            </a:pathLst>
          </a:custGeom>
          <a:solidFill>
            <a:srgbClr val="6699FF"/>
          </a:solidFill>
          <a:ln>
            <a:noFill/>
          </a:ln>
          <a:effectLst>
            <a:outerShdw blurRad="63500" dir="2700000" dist="35921">
              <a:srgbClr val="80808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3" name="Google Shape;323;p8"/>
          <p:cNvSpPr txBox="1"/>
          <p:nvPr/>
        </p:nvSpPr>
        <p:spPr>
          <a:xfrm>
            <a:off x="1016000" y="3201987"/>
            <a:ext cx="3336925" cy="274637"/>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Franco ocupa el País Vasco (junio de 1937)</a:t>
            </a:r>
            <a:endParaRPr/>
          </a:p>
        </p:txBody>
      </p:sp>
      <p:sp>
        <p:nvSpPr>
          <p:cNvPr id="324" name="Google Shape;324;p8"/>
          <p:cNvSpPr/>
          <p:nvPr/>
        </p:nvSpPr>
        <p:spPr>
          <a:xfrm>
            <a:off x="1098550" y="2881312"/>
            <a:ext cx="315912" cy="311150"/>
          </a:xfrm>
          <a:prstGeom prst="downArrow">
            <a:avLst>
              <a:gd fmla="val 12637" name="adj1"/>
              <a:gd fmla="val 4616" name="adj2"/>
            </a:avLst>
          </a:prstGeom>
          <a:gradFill>
            <a:gsLst>
              <a:gs pos="0">
                <a:srgbClr val="FFFFCC"/>
              </a:gs>
              <a:gs pos="100000">
                <a:srgbClr val="8A8A6F"/>
              </a:gs>
            </a:gsLst>
            <a:lin ang="54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5" name="Google Shape;325;p8"/>
          <p:cNvSpPr txBox="1"/>
          <p:nvPr/>
        </p:nvSpPr>
        <p:spPr>
          <a:xfrm>
            <a:off x="1084262" y="3457575"/>
            <a:ext cx="4583112" cy="49847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1" i="0" lang="en-US" sz="1300" u="none">
                <a:solidFill>
                  <a:schemeClr val="dk1"/>
                </a:solidFill>
                <a:latin typeface="Arial"/>
                <a:ea typeface="Arial"/>
                <a:cs typeface="Arial"/>
                <a:sym typeface="Arial"/>
              </a:rPr>
              <a:t> La república inicia una ofensiva para detener el avance en el norte y romper el cerco a la capital</a:t>
            </a:r>
            <a:endParaRPr/>
          </a:p>
        </p:txBody>
      </p:sp>
      <p:sp>
        <p:nvSpPr>
          <p:cNvPr id="326" name="Google Shape;326;p8"/>
          <p:cNvSpPr/>
          <p:nvPr/>
        </p:nvSpPr>
        <p:spPr>
          <a:xfrm>
            <a:off x="836612" y="3498850"/>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7" name="Google Shape;327;p8"/>
          <p:cNvSpPr txBox="1"/>
          <p:nvPr/>
        </p:nvSpPr>
        <p:spPr>
          <a:xfrm>
            <a:off x="1166812" y="4046537"/>
            <a:ext cx="4964112" cy="274637"/>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Ofensiva de </a:t>
            </a:r>
            <a:r>
              <a:rPr b="1" i="0" lang="en-US" sz="1200" u="none">
                <a:solidFill>
                  <a:schemeClr val="dk1"/>
                </a:solidFill>
                <a:latin typeface="Arial"/>
                <a:ea typeface="Arial"/>
                <a:cs typeface="Arial"/>
                <a:sym typeface="Arial"/>
              </a:rPr>
              <a:t>Brunete</a:t>
            </a:r>
            <a:r>
              <a:rPr b="0" i="0" lang="en-US" sz="1200" u="none">
                <a:solidFill>
                  <a:schemeClr val="dk1"/>
                </a:solidFill>
                <a:latin typeface="Arial"/>
                <a:ea typeface="Arial"/>
                <a:cs typeface="Arial"/>
                <a:sym typeface="Arial"/>
              </a:rPr>
              <a:t>, un fracaso que no impide la caída de </a:t>
            </a:r>
            <a:r>
              <a:rPr b="1" i="0" lang="en-US" sz="1200" u="none">
                <a:solidFill>
                  <a:schemeClr val="dk1"/>
                </a:solidFill>
                <a:latin typeface="Arial"/>
                <a:ea typeface="Arial"/>
                <a:cs typeface="Arial"/>
                <a:sym typeface="Arial"/>
              </a:rPr>
              <a:t>Santander</a:t>
            </a:r>
            <a:endParaRPr/>
          </a:p>
        </p:txBody>
      </p:sp>
      <p:sp>
        <p:nvSpPr>
          <p:cNvPr id="328" name="Google Shape;328;p8"/>
          <p:cNvSpPr/>
          <p:nvPr/>
        </p:nvSpPr>
        <p:spPr>
          <a:xfrm rot="8760000">
            <a:off x="968375" y="3962400"/>
            <a:ext cx="242887" cy="21431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9" name="Google Shape;329;p8"/>
          <p:cNvSpPr/>
          <p:nvPr/>
        </p:nvSpPr>
        <p:spPr>
          <a:xfrm>
            <a:off x="7418387" y="3954462"/>
            <a:ext cx="233362" cy="180975"/>
          </a:xfrm>
          <a:prstGeom prst="irregularSeal2">
            <a:avLst/>
          </a:prstGeom>
          <a:solidFill>
            <a:srgbClr val="FFFFCC"/>
          </a:solidFill>
          <a:ln>
            <a:noFill/>
          </a:ln>
          <a:effectLst>
            <a:outerShdw blurRad="63500" dir="2700000" dist="35921">
              <a:srgbClr val="683400"/>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0" name="Google Shape;330;p8"/>
          <p:cNvSpPr/>
          <p:nvPr/>
        </p:nvSpPr>
        <p:spPr>
          <a:xfrm>
            <a:off x="6981825" y="3117850"/>
            <a:ext cx="461962" cy="187325"/>
          </a:xfrm>
          <a:custGeom>
            <a:rect b="b" l="l" r="r" t="t"/>
            <a:pathLst>
              <a:path extrusionOk="0" h="118" w="291">
                <a:moveTo>
                  <a:pt x="283" y="48"/>
                </a:moveTo>
                <a:cubicBezTo>
                  <a:pt x="199" y="34"/>
                  <a:pt x="166" y="30"/>
                  <a:pt x="64" y="24"/>
                </a:cubicBezTo>
                <a:cubicBezTo>
                  <a:pt x="55" y="21"/>
                  <a:pt x="14" y="0"/>
                  <a:pt x="7" y="24"/>
                </a:cubicBezTo>
                <a:cubicBezTo>
                  <a:pt x="0" y="47"/>
                  <a:pt x="2" y="76"/>
                  <a:pt x="15" y="97"/>
                </a:cubicBezTo>
                <a:cubicBezTo>
                  <a:pt x="24" y="111"/>
                  <a:pt x="64" y="113"/>
                  <a:pt x="64" y="113"/>
                </a:cubicBezTo>
                <a:cubicBezTo>
                  <a:pt x="105" y="110"/>
                  <a:pt x="151" y="118"/>
                  <a:pt x="186" y="97"/>
                </a:cubicBezTo>
                <a:cubicBezTo>
                  <a:pt x="193" y="93"/>
                  <a:pt x="195" y="83"/>
                  <a:pt x="202" y="80"/>
                </a:cubicBezTo>
                <a:cubicBezTo>
                  <a:pt x="291" y="49"/>
                  <a:pt x="233" y="98"/>
                  <a:pt x="283" y="48"/>
                </a:cubicBezTo>
                <a:close/>
              </a:path>
            </a:pathLst>
          </a:custGeom>
          <a:solidFill>
            <a:srgbClr val="6699FF"/>
          </a:solidFill>
          <a:ln>
            <a:noFill/>
          </a:ln>
          <a:effectLst>
            <a:outerShdw blurRad="63500" dir="2700000" dist="35921">
              <a:srgbClr val="80808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1" name="Google Shape;331;p8"/>
          <p:cNvSpPr txBox="1"/>
          <p:nvPr/>
        </p:nvSpPr>
        <p:spPr>
          <a:xfrm>
            <a:off x="1082675" y="4386262"/>
            <a:ext cx="4583112" cy="49847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1" i="0" lang="en-US" sz="1300" u="none">
                <a:solidFill>
                  <a:schemeClr val="dk1"/>
                </a:solidFill>
                <a:latin typeface="Arial"/>
                <a:ea typeface="Arial"/>
                <a:cs typeface="Arial"/>
                <a:sym typeface="Arial"/>
              </a:rPr>
              <a:t> Para salvar Asturias, la república lanza la ofensiva de </a:t>
            </a:r>
            <a:r>
              <a:rPr b="1" i="0" lang="en-US" sz="1300" u="none">
                <a:solidFill>
                  <a:srgbClr val="683400"/>
                </a:solidFill>
                <a:latin typeface="Arial"/>
                <a:ea typeface="Arial"/>
                <a:cs typeface="Arial"/>
                <a:sym typeface="Arial"/>
              </a:rPr>
              <a:t>Belchite</a:t>
            </a:r>
            <a:r>
              <a:rPr b="1" i="0" lang="en-US" sz="1300" u="none">
                <a:solidFill>
                  <a:schemeClr val="dk1"/>
                </a:solidFill>
                <a:latin typeface="Arial"/>
                <a:ea typeface="Arial"/>
                <a:cs typeface="Arial"/>
                <a:sym typeface="Arial"/>
              </a:rPr>
              <a:t> (Aragón)</a:t>
            </a:r>
            <a:endParaRPr/>
          </a:p>
        </p:txBody>
      </p:sp>
      <p:sp>
        <p:nvSpPr>
          <p:cNvPr id="332" name="Google Shape;332;p8"/>
          <p:cNvSpPr/>
          <p:nvPr/>
        </p:nvSpPr>
        <p:spPr>
          <a:xfrm>
            <a:off x="835025" y="4427537"/>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3" name="Google Shape;333;p8"/>
          <p:cNvSpPr txBox="1"/>
          <p:nvPr/>
        </p:nvSpPr>
        <p:spPr>
          <a:xfrm>
            <a:off x="2711450" y="4935537"/>
            <a:ext cx="3727450" cy="274637"/>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Nueva derrota republicana y caída de todo el norte</a:t>
            </a:r>
            <a:endParaRPr/>
          </a:p>
        </p:txBody>
      </p:sp>
      <p:sp>
        <p:nvSpPr>
          <p:cNvPr id="334" name="Google Shape;334;p8"/>
          <p:cNvSpPr/>
          <p:nvPr/>
        </p:nvSpPr>
        <p:spPr>
          <a:xfrm rot="8760000">
            <a:off x="2601912" y="4826000"/>
            <a:ext cx="242887" cy="21431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5" name="Google Shape;335;p8"/>
          <p:cNvSpPr/>
          <p:nvPr/>
        </p:nvSpPr>
        <p:spPr>
          <a:xfrm>
            <a:off x="7816850" y="3683000"/>
            <a:ext cx="233362" cy="180975"/>
          </a:xfrm>
          <a:prstGeom prst="irregularSeal2">
            <a:avLst/>
          </a:prstGeom>
          <a:solidFill>
            <a:srgbClr val="FFFFCC"/>
          </a:solidFill>
          <a:ln>
            <a:noFill/>
          </a:ln>
          <a:effectLst>
            <a:outerShdw blurRad="63500" dir="2700000" dist="35921">
              <a:srgbClr val="683400"/>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6" name="Google Shape;336;p8"/>
          <p:cNvSpPr/>
          <p:nvPr/>
        </p:nvSpPr>
        <p:spPr>
          <a:xfrm>
            <a:off x="6550025" y="3035300"/>
            <a:ext cx="495300" cy="315912"/>
          </a:xfrm>
          <a:custGeom>
            <a:rect b="b" l="l" r="r" t="t"/>
            <a:pathLst>
              <a:path extrusionOk="0" h="199" w="287">
                <a:moveTo>
                  <a:pt x="238" y="59"/>
                </a:moveTo>
                <a:cubicBezTo>
                  <a:pt x="176" y="56"/>
                  <a:pt x="85" y="38"/>
                  <a:pt x="19" y="51"/>
                </a:cubicBezTo>
                <a:cubicBezTo>
                  <a:pt x="50" y="148"/>
                  <a:pt x="0" y="0"/>
                  <a:pt x="43" y="100"/>
                </a:cubicBezTo>
                <a:cubicBezTo>
                  <a:pt x="47" y="110"/>
                  <a:pt x="46" y="122"/>
                  <a:pt x="51" y="132"/>
                </a:cubicBezTo>
                <a:cubicBezTo>
                  <a:pt x="68" y="165"/>
                  <a:pt x="111" y="168"/>
                  <a:pt x="141" y="173"/>
                </a:cubicBezTo>
                <a:cubicBezTo>
                  <a:pt x="220" y="199"/>
                  <a:pt x="172" y="190"/>
                  <a:pt x="287" y="181"/>
                </a:cubicBezTo>
                <a:cubicBezTo>
                  <a:pt x="250" y="147"/>
                  <a:pt x="274" y="129"/>
                  <a:pt x="230" y="100"/>
                </a:cubicBezTo>
                <a:cubicBezTo>
                  <a:pt x="239" y="64"/>
                  <a:pt x="238" y="78"/>
                  <a:pt x="238" y="59"/>
                </a:cubicBezTo>
                <a:close/>
              </a:path>
            </a:pathLst>
          </a:custGeom>
          <a:solidFill>
            <a:srgbClr val="6699FF"/>
          </a:solidFill>
          <a:ln>
            <a:noFill/>
          </a:ln>
          <a:effectLst>
            <a:outerShdw blurRad="63500" dir="2700000" dist="35921">
              <a:srgbClr val="80808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7" name="Google Shape;337;p8"/>
          <p:cNvSpPr txBox="1"/>
          <p:nvPr/>
        </p:nvSpPr>
        <p:spPr>
          <a:xfrm>
            <a:off x="1077912" y="5394325"/>
            <a:ext cx="4814887" cy="687387"/>
          </a:xfrm>
          <a:prstGeom prst="rect">
            <a:avLst/>
          </a:prstGeom>
          <a:solidFill>
            <a:srgbClr val="683400"/>
          </a:solidFill>
          <a:ln>
            <a:noFill/>
          </a:ln>
          <a:effectLst>
            <a:outerShdw blurRad="63500" dir="2700000" dist="35921">
              <a:schemeClr val="lt2"/>
            </a:outerShdw>
          </a:effectLst>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lt1"/>
              </a:buClr>
              <a:buSzPts val="1300"/>
              <a:buFont typeface="Arial"/>
              <a:buNone/>
            </a:pPr>
            <a:r>
              <a:rPr b="1" i="0" lang="en-US" sz="1300" u="none">
                <a:solidFill>
                  <a:schemeClr val="lt1"/>
                </a:solidFill>
                <a:latin typeface="Arial"/>
                <a:ea typeface="Arial"/>
                <a:cs typeface="Arial"/>
                <a:sym typeface="Arial"/>
              </a:rPr>
              <a:t> Las minas de hierro y de carbón y las grandes industrias siderúrgicas cayeron en manos de los sublevados (octubre de 1937)</a:t>
            </a:r>
            <a:endParaRPr/>
          </a:p>
        </p:txBody>
      </p:sp>
      <p:sp>
        <p:nvSpPr>
          <p:cNvPr id="338" name="Google Shape;338;p8"/>
          <p:cNvSpPr/>
          <p:nvPr/>
        </p:nvSpPr>
        <p:spPr>
          <a:xfrm>
            <a:off x="830262" y="5435600"/>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ppt_w</p:attrName>
                                        </p:attrNameLst>
                                      </p:cBhvr>
                                      <p:tavLst>
                                        <p:tav fmla="" tm="0">
                                          <p:val>
                                            <p:strVal val="0"/>
                                          </p:val>
                                        </p:tav>
                                        <p:tav fmla="" tm="100000">
                                          <p:val>
                                            <p:strVal val="#ppt_w"/>
                                          </p:val>
                                        </p:tav>
                                      </p:tavLst>
                                    </p:anim>
                                    <p:anim calcmode="lin" valueType="num">
                                      <p:cBhvr additive="base">
                                        <p:cTn dur="500"/>
                                        <p:tgtEl>
                                          <p:spTgt spid="316"/>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ppt_w</p:attrName>
                                        </p:attrNameLst>
                                      </p:cBhvr>
                                      <p:tavLst>
                                        <p:tav fmla="" tm="0">
                                          <p:val>
                                            <p:strVal val="0"/>
                                          </p:val>
                                        </p:tav>
                                        <p:tav fmla="" tm="100000">
                                          <p:val>
                                            <p:strVal val="#ppt_w"/>
                                          </p:val>
                                        </p:tav>
                                      </p:tavLst>
                                    </p:anim>
                                    <p:anim calcmode="lin" valueType="num">
                                      <p:cBhvr additive="base">
                                        <p:cTn dur="500"/>
                                        <p:tgtEl>
                                          <p:spTgt spid="3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500"/>
                                        <p:tgtEl>
                                          <p:spTgt spid="328"/>
                                        </p:tgtEl>
                                        <p:attrNameLst>
                                          <p:attrName>ppt_w</p:attrName>
                                        </p:attrNameLst>
                                      </p:cBhvr>
                                      <p:tavLst>
                                        <p:tav fmla="" tm="0">
                                          <p:val>
                                            <p:strVal val="0"/>
                                          </p:val>
                                        </p:tav>
                                        <p:tav fmla="" tm="100000">
                                          <p:val>
                                            <p:strVal val="#ppt_w"/>
                                          </p:val>
                                        </p:tav>
                                      </p:tavLst>
                                    </p:anim>
                                    <p:anim calcmode="lin" valueType="num">
                                      <p:cBhvr additive="base">
                                        <p:cTn dur="500"/>
                                        <p:tgtEl>
                                          <p:spTgt spid="328"/>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500"/>
                                        <p:tgtEl>
                                          <p:spTgt spid="329"/>
                                        </p:tgtEl>
                                        <p:attrNameLst>
                                          <p:attrName>ppt_w</p:attrName>
                                        </p:attrNameLst>
                                      </p:cBhvr>
                                      <p:tavLst>
                                        <p:tav fmla="" tm="0">
                                          <p:val>
                                            <p:strVal val="0"/>
                                          </p:val>
                                        </p:tav>
                                        <p:tav fmla="" tm="100000">
                                          <p:val>
                                            <p:strVal val="#ppt_w"/>
                                          </p:val>
                                        </p:tav>
                                      </p:tavLst>
                                    </p:anim>
                                    <p:anim calcmode="lin" valueType="num">
                                      <p:cBhvr additive="base">
                                        <p:cTn dur="500"/>
                                        <p:tgtEl>
                                          <p:spTgt spid="329"/>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500"/>
                                        <p:tgtEl>
                                          <p:spTgt spid="330"/>
                                        </p:tgtEl>
                                        <p:attrNameLst>
                                          <p:attrName>ppt_w</p:attrName>
                                        </p:attrNameLst>
                                      </p:cBhvr>
                                      <p:tavLst>
                                        <p:tav fmla="" tm="0">
                                          <p:val>
                                            <p:strVal val="0"/>
                                          </p:val>
                                        </p:tav>
                                        <p:tav fmla="" tm="100000">
                                          <p:val>
                                            <p:strVal val="#ppt_w"/>
                                          </p:val>
                                        </p:tav>
                                      </p:tavLst>
                                    </p:anim>
                                    <p:anim calcmode="lin" valueType="num">
                                      <p:cBhvr additive="base">
                                        <p:cTn dur="500"/>
                                        <p:tgtEl>
                                          <p:spTgt spid="33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ppt_w</p:attrName>
                                        </p:attrNameLst>
                                      </p:cBhvr>
                                      <p:tavLst>
                                        <p:tav fmla="" tm="0">
                                          <p:val>
                                            <p:strVal val="0"/>
                                          </p:val>
                                        </p:tav>
                                        <p:tav fmla="" tm="100000">
                                          <p:val>
                                            <p:strVal val="#ppt_w"/>
                                          </p:val>
                                        </p:tav>
                                      </p:tavLst>
                                    </p:anim>
                                    <p:anim calcmode="lin" valueType="num">
                                      <p:cBhvr additive="base">
                                        <p:cTn dur="500"/>
                                        <p:tgtEl>
                                          <p:spTgt spid="334"/>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500"/>
                                        <p:tgtEl>
                                          <p:spTgt spid="335"/>
                                        </p:tgtEl>
                                        <p:attrNameLst>
                                          <p:attrName>ppt_w</p:attrName>
                                        </p:attrNameLst>
                                      </p:cBhvr>
                                      <p:tavLst>
                                        <p:tav fmla="" tm="0">
                                          <p:val>
                                            <p:strVal val="0"/>
                                          </p:val>
                                        </p:tav>
                                        <p:tav fmla="" tm="100000">
                                          <p:val>
                                            <p:strVal val="#ppt_w"/>
                                          </p:val>
                                        </p:tav>
                                      </p:tavLst>
                                    </p:anim>
                                    <p:anim calcmode="lin" valueType="num">
                                      <p:cBhvr additive="base">
                                        <p:cTn dur="500"/>
                                        <p:tgtEl>
                                          <p:spTgt spid="335"/>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500"/>
                                        <p:tgtEl>
                                          <p:spTgt spid="336"/>
                                        </p:tgtEl>
                                        <p:attrNameLst>
                                          <p:attrName>ppt_w</p:attrName>
                                        </p:attrNameLst>
                                      </p:cBhvr>
                                      <p:tavLst>
                                        <p:tav fmla="" tm="0">
                                          <p:val>
                                            <p:strVal val="0"/>
                                          </p:val>
                                        </p:tav>
                                        <p:tav fmla="" tm="100000">
                                          <p:val>
                                            <p:strVal val="#ppt_w"/>
                                          </p:val>
                                        </p:tav>
                                      </p:tavLst>
                                    </p:anim>
                                    <p:anim calcmode="lin" valueType="num">
                                      <p:cBhvr additive="base">
                                        <p:cTn dur="500"/>
                                        <p:tgtEl>
                                          <p:spTgt spid="3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FFFFFF"/>
            </a:gs>
          </a:gsLst>
          <a:lin ang="5400000" scaled="0"/>
        </a:gradFill>
      </p:bgPr>
    </p:bg>
    <p:spTree>
      <p:nvGrpSpPr>
        <p:cNvPr id="343" name="Shape 343"/>
        <p:cNvGrpSpPr/>
        <p:nvPr/>
      </p:nvGrpSpPr>
      <p:grpSpPr>
        <a:xfrm>
          <a:off x="0" y="0"/>
          <a:ext cx="0" cy="0"/>
          <a:chOff x="0" y="0"/>
          <a:chExt cx="0" cy="0"/>
        </a:xfrm>
      </p:grpSpPr>
      <p:pic>
        <p:nvPicPr>
          <p:cNvPr id="344" name="Google Shape;344;p9"/>
          <p:cNvPicPr preferRelativeResize="0"/>
          <p:nvPr/>
        </p:nvPicPr>
        <p:blipFill rotWithShape="1">
          <a:blip r:embed="rId3">
            <a:alphaModFix/>
          </a:blip>
          <a:srcRect b="0" l="34165" r="-894" t="0"/>
          <a:stretch/>
        </p:blipFill>
        <p:spPr>
          <a:xfrm>
            <a:off x="6135687" y="2965450"/>
            <a:ext cx="2843212" cy="2566987"/>
          </a:xfrm>
          <a:prstGeom prst="rect">
            <a:avLst/>
          </a:prstGeom>
          <a:noFill/>
          <a:ln>
            <a:noFill/>
          </a:ln>
          <a:effectLst>
            <a:outerShdw blurRad="63500" dir="2700000" dist="35921">
              <a:srgbClr val="808080"/>
            </a:outerShdw>
          </a:effectLst>
        </p:spPr>
      </p:pic>
      <p:sp>
        <p:nvSpPr>
          <p:cNvPr id="345" name="Google Shape;345;p9"/>
          <p:cNvSpPr/>
          <p:nvPr/>
        </p:nvSpPr>
        <p:spPr>
          <a:xfrm>
            <a:off x="165100" y="1541462"/>
            <a:ext cx="355600" cy="4819650"/>
          </a:xfrm>
          <a:prstGeom prst="rect">
            <a:avLst/>
          </a:prstGeom>
          <a:gradFill>
            <a:gsLst>
              <a:gs pos="0">
                <a:srgbClr val="8A8A6F"/>
              </a:gs>
              <a:gs pos="100000">
                <a:srgbClr val="FFFFCC"/>
              </a:gs>
            </a:gsLst>
            <a:lin ang="5400000" scaled="0"/>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6" name="Google Shape;346;p9"/>
          <p:cNvSpPr txBox="1"/>
          <p:nvPr/>
        </p:nvSpPr>
        <p:spPr>
          <a:xfrm>
            <a:off x="165100" y="947737"/>
            <a:ext cx="2779712" cy="609600"/>
          </a:xfrm>
          <a:prstGeom prst="rect">
            <a:avLst/>
          </a:prstGeom>
          <a:gradFill>
            <a:gsLst>
              <a:gs pos="0">
                <a:srgbClr val="FFFFCC"/>
              </a:gs>
              <a:gs pos="100000">
                <a:srgbClr val="8A8A6F"/>
              </a:gs>
            </a:gsLst>
            <a:lin ang="5400000" scaled="0"/>
          </a:gra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700"/>
              <a:buFont typeface="Arial"/>
              <a:buNone/>
            </a:pPr>
            <a:r>
              <a:t/>
            </a:r>
            <a:endParaRPr b="1" i="0" sz="1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700"/>
              <a:buFont typeface="Arial"/>
              <a:buNone/>
            </a:pPr>
            <a:r>
              <a:rPr b="1" i="0" lang="en-US" sz="1700" u="none">
                <a:solidFill>
                  <a:schemeClr val="lt1"/>
                </a:solidFill>
                <a:latin typeface="Arial"/>
                <a:ea typeface="Arial"/>
                <a:cs typeface="Arial"/>
                <a:sym typeface="Arial"/>
              </a:rPr>
              <a:t>La evolución de la guerra </a:t>
            </a:r>
            <a:endParaRPr/>
          </a:p>
        </p:txBody>
      </p:sp>
      <p:cxnSp>
        <p:nvCxnSpPr>
          <p:cNvPr id="347" name="Google Shape;347;p9"/>
          <p:cNvCxnSpPr/>
          <p:nvPr/>
        </p:nvCxnSpPr>
        <p:spPr>
          <a:xfrm>
            <a:off x="155575" y="944562"/>
            <a:ext cx="8893175" cy="0"/>
          </a:xfrm>
          <a:prstGeom prst="straightConnector1">
            <a:avLst/>
          </a:prstGeom>
          <a:noFill/>
          <a:ln cap="flat" cmpd="sng" w="9525">
            <a:solidFill>
              <a:srgbClr val="B4007C"/>
            </a:solidFill>
            <a:prstDash val="solid"/>
            <a:miter lim="800000"/>
            <a:headEnd len="med" w="med" type="none"/>
            <a:tailEnd len="med" w="med" type="none"/>
          </a:ln>
        </p:spPr>
      </p:cxnSp>
      <p:sp>
        <p:nvSpPr>
          <p:cNvPr id="348" name="Google Shape;348;p9"/>
          <p:cNvSpPr txBox="1"/>
          <p:nvPr/>
        </p:nvSpPr>
        <p:spPr>
          <a:xfrm>
            <a:off x="1438275" y="1870075"/>
            <a:ext cx="109537" cy="350837"/>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9" name="Google Shape;349;p9"/>
          <p:cNvSpPr txBox="1"/>
          <p:nvPr/>
        </p:nvSpPr>
        <p:spPr>
          <a:xfrm>
            <a:off x="919162" y="1685925"/>
            <a:ext cx="6032500" cy="31432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Tras la ocupación del norte, Franco vuelve a la ofensiva sobre Madrid </a:t>
            </a:r>
            <a:endParaRPr/>
          </a:p>
        </p:txBody>
      </p:sp>
      <p:sp>
        <p:nvSpPr>
          <p:cNvPr id="350" name="Google Shape;350;p9"/>
          <p:cNvSpPr/>
          <p:nvPr/>
        </p:nvSpPr>
        <p:spPr>
          <a:xfrm>
            <a:off x="666750" y="1724025"/>
            <a:ext cx="207962" cy="190500"/>
          </a:xfrm>
          <a:prstGeom prst="ellipse">
            <a:avLst/>
          </a:prstGeom>
          <a:gradFill>
            <a:gsLst>
              <a:gs pos="0">
                <a:srgbClr val="FFFFCC"/>
              </a:gs>
              <a:gs pos="100000">
                <a:srgbClr val="A0A080"/>
              </a:gs>
            </a:gsLst>
            <a:path path="circle">
              <a:fillToRect b="50%" l="50%" r="50%" t="50%"/>
            </a:path>
            <a:tileRect/>
          </a:gradFill>
          <a:ln>
            <a:noFill/>
          </a:ln>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1" name="Google Shape;351;p9"/>
          <p:cNvSpPr txBox="1"/>
          <p:nvPr/>
        </p:nvSpPr>
        <p:spPr>
          <a:xfrm>
            <a:off x="261937" y="573087"/>
            <a:ext cx="6146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4007C"/>
              </a:buClr>
              <a:buSzPts val="1800"/>
              <a:buFont typeface="Arial"/>
              <a:buNone/>
            </a:pPr>
            <a:r>
              <a:rPr b="1" i="0" lang="en-US" sz="1800" u="none">
                <a:solidFill>
                  <a:srgbClr val="B4007C"/>
                </a:solidFill>
                <a:latin typeface="Arial"/>
                <a:ea typeface="Arial"/>
                <a:cs typeface="Arial"/>
                <a:sym typeface="Arial"/>
              </a:rPr>
              <a:t>3.- Las operaciones militares</a:t>
            </a:r>
            <a:endParaRPr/>
          </a:p>
        </p:txBody>
      </p:sp>
      <p:sp>
        <p:nvSpPr>
          <p:cNvPr id="352" name="Google Shape;352;p9"/>
          <p:cNvSpPr txBox="1"/>
          <p:nvPr/>
        </p:nvSpPr>
        <p:spPr>
          <a:xfrm>
            <a:off x="536575" y="2063750"/>
            <a:ext cx="5022850" cy="581025"/>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rgbClr val="683400"/>
              </a:buClr>
              <a:buSzPts val="1600"/>
              <a:buFont typeface="Arial"/>
              <a:buNone/>
            </a:pPr>
            <a:r>
              <a:rPr b="1" i="0" lang="en-US" sz="1600" u="none">
                <a:solidFill>
                  <a:srgbClr val="683400"/>
                </a:solidFill>
                <a:latin typeface="Arial"/>
                <a:ea typeface="Arial"/>
                <a:cs typeface="Arial"/>
                <a:sym typeface="Arial"/>
              </a:rPr>
              <a:t>De la ofensiva sobre Teruel a la batalla del Ebro (diciembre de 1937 a noviembre de 1938) </a:t>
            </a:r>
            <a:endParaRPr/>
          </a:p>
        </p:txBody>
      </p:sp>
      <p:sp>
        <p:nvSpPr>
          <p:cNvPr id="353" name="Google Shape;353;p9"/>
          <p:cNvSpPr/>
          <p:nvPr/>
        </p:nvSpPr>
        <p:spPr>
          <a:xfrm>
            <a:off x="527050" y="2622550"/>
            <a:ext cx="4081462" cy="76200"/>
          </a:xfrm>
          <a:prstGeom prst="rect">
            <a:avLst/>
          </a:prstGeom>
          <a:gradFill>
            <a:gsLst>
              <a:gs pos="0">
                <a:srgbClr val="8A8A6F"/>
              </a:gs>
              <a:gs pos="100000">
                <a:srgbClr val="FFFFCC"/>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4" name="Google Shape;354;p9"/>
          <p:cNvSpPr txBox="1"/>
          <p:nvPr/>
        </p:nvSpPr>
        <p:spPr>
          <a:xfrm>
            <a:off x="1060450" y="2771775"/>
            <a:ext cx="4583112" cy="49847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0" i="0" lang="en-US" sz="1300" u="none">
                <a:solidFill>
                  <a:schemeClr val="dk1"/>
                </a:solidFill>
                <a:latin typeface="Arial"/>
                <a:ea typeface="Arial"/>
                <a:cs typeface="Arial"/>
                <a:sym typeface="Arial"/>
              </a:rPr>
              <a:t> Para</a:t>
            </a:r>
            <a:r>
              <a:rPr b="1" i="0" lang="en-US" sz="1300" u="none">
                <a:solidFill>
                  <a:schemeClr val="dk1"/>
                </a:solidFill>
                <a:latin typeface="Arial"/>
                <a:ea typeface="Arial"/>
                <a:cs typeface="Arial"/>
                <a:sym typeface="Arial"/>
              </a:rPr>
              <a:t> salvar Madrid </a:t>
            </a:r>
            <a:r>
              <a:rPr b="0" i="0" lang="en-US" sz="1300" u="none">
                <a:solidFill>
                  <a:schemeClr val="dk1"/>
                </a:solidFill>
                <a:latin typeface="Arial"/>
                <a:ea typeface="Arial"/>
                <a:cs typeface="Arial"/>
                <a:sym typeface="Arial"/>
              </a:rPr>
              <a:t>los republicanos inician una</a:t>
            </a:r>
            <a:r>
              <a:rPr b="1" i="0" lang="en-US" sz="1300" u="none">
                <a:solidFill>
                  <a:schemeClr val="dk1"/>
                </a:solidFill>
                <a:latin typeface="Arial"/>
                <a:ea typeface="Arial"/>
                <a:cs typeface="Arial"/>
                <a:sym typeface="Arial"/>
              </a:rPr>
              <a:t> ofensiva en Teruel (victoria inicial)</a:t>
            </a:r>
            <a:endParaRPr/>
          </a:p>
        </p:txBody>
      </p:sp>
      <p:sp>
        <p:nvSpPr>
          <p:cNvPr id="355" name="Google Shape;355;p9"/>
          <p:cNvSpPr/>
          <p:nvPr/>
        </p:nvSpPr>
        <p:spPr>
          <a:xfrm>
            <a:off x="657225" y="2693987"/>
            <a:ext cx="155575" cy="1720850"/>
          </a:xfrm>
          <a:prstGeom prst="rect">
            <a:avLst/>
          </a:prstGeom>
          <a:gradFill>
            <a:gsLst>
              <a:gs pos="0">
                <a:srgbClr val="FFFFCC"/>
              </a:gs>
              <a:gs pos="100000">
                <a:srgbClr val="8A8A6F"/>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6" name="Google Shape;356;p9"/>
          <p:cNvSpPr/>
          <p:nvPr/>
        </p:nvSpPr>
        <p:spPr>
          <a:xfrm>
            <a:off x="812800" y="2813050"/>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7" name="Google Shape;357;p9"/>
          <p:cNvSpPr/>
          <p:nvPr/>
        </p:nvSpPr>
        <p:spPr>
          <a:xfrm>
            <a:off x="7392987" y="3168650"/>
            <a:ext cx="290512" cy="115887"/>
          </a:xfrm>
          <a:custGeom>
            <a:rect b="b" l="l" r="r" t="t"/>
            <a:pathLst>
              <a:path extrusionOk="0" h="65" w="183">
                <a:moveTo>
                  <a:pt x="154" y="0"/>
                </a:moveTo>
                <a:cubicBezTo>
                  <a:pt x="106" y="12"/>
                  <a:pt x="55" y="2"/>
                  <a:pt x="8" y="16"/>
                </a:cubicBezTo>
                <a:cubicBezTo>
                  <a:pt x="0" y="18"/>
                  <a:pt x="12" y="33"/>
                  <a:pt x="16" y="40"/>
                </a:cubicBezTo>
                <a:cubicBezTo>
                  <a:pt x="28" y="60"/>
                  <a:pt x="36" y="58"/>
                  <a:pt x="56" y="65"/>
                </a:cubicBezTo>
                <a:cubicBezTo>
                  <a:pt x="83" y="62"/>
                  <a:pt x="183" y="59"/>
                  <a:pt x="154" y="0"/>
                </a:cubicBezTo>
                <a:close/>
              </a:path>
            </a:pathLst>
          </a:custGeom>
          <a:solidFill>
            <a:srgbClr val="6699FF"/>
          </a:solidFill>
          <a:ln>
            <a:noFill/>
          </a:ln>
          <a:effectLst>
            <a:outerShdw blurRad="63500" dir="2700000" dist="35921">
              <a:srgbClr val="80808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8" name="Google Shape;358;p9"/>
          <p:cNvSpPr/>
          <p:nvPr/>
        </p:nvSpPr>
        <p:spPr>
          <a:xfrm>
            <a:off x="6981825" y="3117850"/>
            <a:ext cx="461962" cy="187325"/>
          </a:xfrm>
          <a:custGeom>
            <a:rect b="b" l="l" r="r" t="t"/>
            <a:pathLst>
              <a:path extrusionOk="0" h="118" w="291">
                <a:moveTo>
                  <a:pt x="283" y="48"/>
                </a:moveTo>
                <a:cubicBezTo>
                  <a:pt x="199" y="34"/>
                  <a:pt x="166" y="30"/>
                  <a:pt x="64" y="24"/>
                </a:cubicBezTo>
                <a:cubicBezTo>
                  <a:pt x="55" y="21"/>
                  <a:pt x="14" y="0"/>
                  <a:pt x="7" y="24"/>
                </a:cubicBezTo>
                <a:cubicBezTo>
                  <a:pt x="0" y="47"/>
                  <a:pt x="2" y="76"/>
                  <a:pt x="15" y="97"/>
                </a:cubicBezTo>
                <a:cubicBezTo>
                  <a:pt x="24" y="111"/>
                  <a:pt x="64" y="113"/>
                  <a:pt x="64" y="113"/>
                </a:cubicBezTo>
                <a:cubicBezTo>
                  <a:pt x="105" y="110"/>
                  <a:pt x="151" y="118"/>
                  <a:pt x="186" y="97"/>
                </a:cubicBezTo>
                <a:cubicBezTo>
                  <a:pt x="193" y="93"/>
                  <a:pt x="195" y="83"/>
                  <a:pt x="202" y="80"/>
                </a:cubicBezTo>
                <a:cubicBezTo>
                  <a:pt x="291" y="49"/>
                  <a:pt x="233" y="98"/>
                  <a:pt x="283" y="48"/>
                </a:cubicBezTo>
                <a:close/>
              </a:path>
            </a:pathLst>
          </a:custGeom>
          <a:solidFill>
            <a:srgbClr val="6699FF"/>
          </a:solidFill>
          <a:ln>
            <a:noFill/>
          </a:ln>
          <a:effectLst>
            <a:outerShdw blurRad="63500" dir="2700000" dist="35921">
              <a:srgbClr val="80808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9" name="Google Shape;359;p9"/>
          <p:cNvSpPr/>
          <p:nvPr/>
        </p:nvSpPr>
        <p:spPr>
          <a:xfrm>
            <a:off x="6550025" y="3035300"/>
            <a:ext cx="495300" cy="315912"/>
          </a:xfrm>
          <a:custGeom>
            <a:rect b="b" l="l" r="r" t="t"/>
            <a:pathLst>
              <a:path extrusionOk="0" h="199" w="287">
                <a:moveTo>
                  <a:pt x="238" y="59"/>
                </a:moveTo>
                <a:cubicBezTo>
                  <a:pt x="176" y="56"/>
                  <a:pt x="85" y="38"/>
                  <a:pt x="19" y="51"/>
                </a:cubicBezTo>
                <a:cubicBezTo>
                  <a:pt x="50" y="148"/>
                  <a:pt x="0" y="0"/>
                  <a:pt x="43" y="100"/>
                </a:cubicBezTo>
                <a:cubicBezTo>
                  <a:pt x="47" y="110"/>
                  <a:pt x="46" y="122"/>
                  <a:pt x="51" y="132"/>
                </a:cubicBezTo>
                <a:cubicBezTo>
                  <a:pt x="68" y="165"/>
                  <a:pt x="111" y="168"/>
                  <a:pt x="141" y="173"/>
                </a:cubicBezTo>
                <a:cubicBezTo>
                  <a:pt x="220" y="199"/>
                  <a:pt x="172" y="190"/>
                  <a:pt x="287" y="181"/>
                </a:cubicBezTo>
                <a:cubicBezTo>
                  <a:pt x="250" y="147"/>
                  <a:pt x="274" y="129"/>
                  <a:pt x="230" y="100"/>
                </a:cubicBezTo>
                <a:cubicBezTo>
                  <a:pt x="239" y="64"/>
                  <a:pt x="238" y="78"/>
                  <a:pt x="238" y="59"/>
                </a:cubicBezTo>
                <a:close/>
              </a:path>
            </a:pathLst>
          </a:custGeom>
          <a:solidFill>
            <a:srgbClr val="6699FF"/>
          </a:solidFill>
          <a:ln>
            <a:noFill/>
          </a:ln>
          <a:effectLst>
            <a:outerShdw blurRad="63500" dir="2700000" dist="35921">
              <a:srgbClr val="80808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0" name="Google Shape;360;p9"/>
          <p:cNvSpPr txBox="1"/>
          <p:nvPr/>
        </p:nvSpPr>
        <p:spPr>
          <a:xfrm>
            <a:off x="868362" y="3275012"/>
            <a:ext cx="781050" cy="274637"/>
          </a:xfrm>
          <a:prstGeom prst="rect">
            <a:avLst/>
          </a:prstGeom>
          <a:noFill/>
          <a:ln>
            <a:noFill/>
          </a:ln>
        </p:spPr>
        <p:txBody>
          <a:bodyPr anchorCtr="0" anchor="t" bIns="45700" lIns="91425" spcFirstLastPara="1" rIns="18000" wrap="square" tIns="45700">
            <a:spAutoFit/>
          </a:bodyPr>
          <a:lstStyle/>
          <a:p>
            <a:pPr indent="0" lvl="0" marL="0" marR="0" rtl="0" algn="r">
              <a:lnSpc>
                <a:spcPct val="100000"/>
              </a:lnSpc>
              <a:spcBef>
                <a:spcPts val="0"/>
              </a:spcBef>
              <a:spcAft>
                <a:spcPts val="0"/>
              </a:spcAft>
              <a:buClr>
                <a:srgbClr val="4D4D4D"/>
              </a:buClr>
              <a:buSzPts val="1200"/>
              <a:buFont typeface="Arial"/>
              <a:buNone/>
            </a:pPr>
            <a:r>
              <a:rPr b="1" i="0" lang="en-US" sz="1200" u="none">
                <a:solidFill>
                  <a:srgbClr val="4D4D4D"/>
                </a:solidFill>
                <a:latin typeface="Arial"/>
                <a:ea typeface="Arial"/>
                <a:cs typeface="Arial"/>
                <a:sym typeface="Arial"/>
              </a:rPr>
              <a:t>Provoca </a:t>
            </a:r>
            <a:endParaRPr/>
          </a:p>
        </p:txBody>
      </p:sp>
      <p:grpSp>
        <p:nvGrpSpPr>
          <p:cNvPr id="361" name="Google Shape;361;p9"/>
          <p:cNvGrpSpPr/>
          <p:nvPr/>
        </p:nvGrpSpPr>
        <p:grpSpPr>
          <a:xfrm>
            <a:off x="1676400" y="3284537"/>
            <a:ext cx="381000" cy="228600"/>
            <a:chOff x="1215" y="3520"/>
            <a:chExt cx="536" cy="232"/>
          </a:xfrm>
        </p:grpSpPr>
        <p:cxnSp>
          <p:nvCxnSpPr>
            <p:cNvPr id="362" name="Google Shape;362;p9"/>
            <p:cNvCxnSpPr/>
            <p:nvPr/>
          </p:nvCxnSpPr>
          <p:spPr>
            <a:xfrm>
              <a:off x="1215" y="3520"/>
              <a:ext cx="0" cy="224"/>
            </a:xfrm>
            <a:prstGeom prst="straightConnector1">
              <a:avLst/>
            </a:prstGeom>
            <a:noFill/>
            <a:ln cap="flat" cmpd="sng" w="19050">
              <a:solidFill>
                <a:srgbClr val="FFCC99"/>
              </a:solidFill>
              <a:prstDash val="solid"/>
              <a:miter lim="800000"/>
              <a:headEnd len="med" w="med" type="none"/>
              <a:tailEnd len="med" w="med" type="none"/>
            </a:ln>
            <a:effectLst>
              <a:outerShdw blurRad="63500" dir="2700000" dist="35921">
                <a:schemeClr val="lt2"/>
              </a:outerShdw>
            </a:effectLst>
          </p:spPr>
        </p:cxnSp>
        <p:cxnSp>
          <p:nvCxnSpPr>
            <p:cNvPr id="363" name="Google Shape;363;p9"/>
            <p:cNvCxnSpPr/>
            <p:nvPr/>
          </p:nvCxnSpPr>
          <p:spPr>
            <a:xfrm>
              <a:off x="1216" y="3752"/>
              <a:ext cx="535" cy="0"/>
            </a:xfrm>
            <a:prstGeom prst="straightConnector1">
              <a:avLst/>
            </a:prstGeom>
            <a:noFill/>
            <a:ln cap="flat" cmpd="sng" w="19050">
              <a:solidFill>
                <a:srgbClr val="FFCC99"/>
              </a:solidFill>
              <a:prstDash val="solid"/>
              <a:miter lim="800000"/>
              <a:headEnd len="med" w="med" type="none"/>
              <a:tailEnd len="med" w="med" type="triangle"/>
            </a:ln>
            <a:effectLst>
              <a:outerShdw blurRad="63500" dir="2700000" dist="35921">
                <a:schemeClr val="lt2"/>
              </a:outerShdw>
            </a:effectLst>
          </p:spPr>
        </p:cxnSp>
      </p:grpSp>
      <p:sp>
        <p:nvSpPr>
          <p:cNvPr id="364" name="Google Shape;364;p9"/>
          <p:cNvSpPr txBox="1"/>
          <p:nvPr/>
        </p:nvSpPr>
        <p:spPr>
          <a:xfrm>
            <a:off x="2078037" y="3338512"/>
            <a:ext cx="3933825" cy="300037"/>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1" i="0" lang="en-US" sz="1300" u="none">
                <a:solidFill>
                  <a:schemeClr val="dk1"/>
                </a:solidFill>
                <a:latin typeface="Arial"/>
                <a:ea typeface="Arial"/>
                <a:cs typeface="Arial"/>
                <a:sym typeface="Arial"/>
              </a:rPr>
              <a:t>La contraofensiva franquista (</a:t>
            </a:r>
            <a:r>
              <a:rPr b="1" i="0" lang="en-US" sz="1300" u="none">
                <a:solidFill>
                  <a:srgbClr val="683400"/>
                </a:solidFill>
                <a:latin typeface="Arial"/>
                <a:ea typeface="Arial"/>
                <a:cs typeface="Arial"/>
                <a:sym typeface="Arial"/>
              </a:rPr>
              <a:t>batalla de Teruel</a:t>
            </a:r>
            <a:r>
              <a:rPr b="1" i="0" lang="en-US" sz="1300" u="none">
                <a:solidFill>
                  <a:schemeClr val="dk1"/>
                </a:solidFill>
                <a:latin typeface="Arial"/>
                <a:ea typeface="Arial"/>
                <a:cs typeface="Arial"/>
                <a:sym typeface="Arial"/>
              </a:rPr>
              <a:t>)</a:t>
            </a:r>
            <a:endParaRPr/>
          </a:p>
        </p:txBody>
      </p:sp>
      <p:sp>
        <p:nvSpPr>
          <p:cNvPr id="365" name="Google Shape;365;p9"/>
          <p:cNvSpPr/>
          <p:nvPr/>
        </p:nvSpPr>
        <p:spPr>
          <a:xfrm rot="-6720000">
            <a:off x="7967662" y="3606800"/>
            <a:ext cx="158750" cy="381000"/>
          </a:xfrm>
          <a:prstGeom prst="upArrow">
            <a:avLst>
              <a:gd fmla="val 50000" name="adj1"/>
              <a:gd fmla="val 50000" name="adj2"/>
            </a:avLst>
          </a:prstGeom>
          <a:solidFill>
            <a:srgbClr val="FFFFCC"/>
          </a:solidFill>
          <a:ln>
            <a:noFill/>
          </a:ln>
          <a:effectLst>
            <a:outerShdw blurRad="63500" dir="2700000" dist="35921">
              <a:srgbClr val="808080"/>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6" name="Google Shape;366;p9"/>
          <p:cNvSpPr txBox="1"/>
          <p:nvPr/>
        </p:nvSpPr>
        <p:spPr>
          <a:xfrm>
            <a:off x="2309812" y="3708400"/>
            <a:ext cx="4114800" cy="274637"/>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Derrota republicana y división del territorio de la república</a:t>
            </a:r>
            <a:endParaRPr/>
          </a:p>
        </p:txBody>
      </p:sp>
      <p:sp>
        <p:nvSpPr>
          <p:cNvPr id="367" name="Google Shape;367;p9"/>
          <p:cNvSpPr/>
          <p:nvPr/>
        </p:nvSpPr>
        <p:spPr>
          <a:xfrm rot="8760000">
            <a:off x="2101850" y="3636962"/>
            <a:ext cx="242887" cy="21431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8" name="Google Shape;368;p9"/>
          <p:cNvSpPr/>
          <p:nvPr/>
        </p:nvSpPr>
        <p:spPr>
          <a:xfrm>
            <a:off x="7788275" y="3359150"/>
            <a:ext cx="314325" cy="746125"/>
          </a:xfrm>
          <a:custGeom>
            <a:rect b="b" l="l" r="r" t="t"/>
            <a:pathLst>
              <a:path extrusionOk="0" h="470" w="198">
                <a:moveTo>
                  <a:pt x="182" y="0"/>
                </a:moveTo>
                <a:cubicBezTo>
                  <a:pt x="155" y="40"/>
                  <a:pt x="170" y="76"/>
                  <a:pt x="110" y="88"/>
                </a:cubicBezTo>
                <a:cubicBezTo>
                  <a:pt x="95" y="134"/>
                  <a:pt x="121" y="204"/>
                  <a:pt x="74" y="236"/>
                </a:cubicBezTo>
                <a:cubicBezTo>
                  <a:pt x="69" y="252"/>
                  <a:pt x="63" y="268"/>
                  <a:pt x="58" y="284"/>
                </a:cubicBezTo>
                <a:cubicBezTo>
                  <a:pt x="55" y="293"/>
                  <a:pt x="47" y="300"/>
                  <a:pt x="42" y="308"/>
                </a:cubicBezTo>
                <a:cubicBezTo>
                  <a:pt x="39" y="312"/>
                  <a:pt x="34" y="320"/>
                  <a:pt x="34" y="320"/>
                </a:cubicBezTo>
                <a:cubicBezTo>
                  <a:pt x="32" y="346"/>
                  <a:pt x="40" y="375"/>
                  <a:pt x="14" y="384"/>
                </a:cubicBezTo>
                <a:cubicBezTo>
                  <a:pt x="0" y="425"/>
                  <a:pt x="78" y="456"/>
                  <a:pt x="110" y="464"/>
                </a:cubicBezTo>
                <a:cubicBezTo>
                  <a:pt x="133" y="430"/>
                  <a:pt x="102" y="470"/>
                  <a:pt x="130" y="448"/>
                </a:cubicBezTo>
                <a:cubicBezTo>
                  <a:pt x="138" y="441"/>
                  <a:pt x="143" y="431"/>
                  <a:pt x="150" y="424"/>
                </a:cubicBezTo>
                <a:cubicBezTo>
                  <a:pt x="157" y="404"/>
                  <a:pt x="157" y="379"/>
                  <a:pt x="178" y="372"/>
                </a:cubicBezTo>
                <a:cubicBezTo>
                  <a:pt x="186" y="360"/>
                  <a:pt x="190" y="348"/>
                  <a:pt x="198" y="336"/>
                </a:cubicBezTo>
                <a:cubicBezTo>
                  <a:pt x="193" y="320"/>
                  <a:pt x="190" y="313"/>
                  <a:pt x="174" y="308"/>
                </a:cubicBezTo>
                <a:cubicBezTo>
                  <a:pt x="161" y="289"/>
                  <a:pt x="155" y="267"/>
                  <a:pt x="142" y="248"/>
                </a:cubicBezTo>
                <a:cubicBezTo>
                  <a:pt x="147" y="200"/>
                  <a:pt x="155" y="158"/>
                  <a:pt x="170" y="112"/>
                </a:cubicBezTo>
                <a:cubicBezTo>
                  <a:pt x="176" y="95"/>
                  <a:pt x="184" y="82"/>
                  <a:pt x="190" y="64"/>
                </a:cubicBezTo>
                <a:cubicBezTo>
                  <a:pt x="193" y="56"/>
                  <a:pt x="198" y="40"/>
                  <a:pt x="198" y="40"/>
                </a:cubicBezTo>
                <a:cubicBezTo>
                  <a:pt x="197" y="34"/>
                  <a:pt x="198" y="0"/>
                  <a:pt x="182" y="0"/>
                </a:cubicBezTo>
                <a:close/>
              </a:path>
            </a:pathLst>
          </a:custGeom>
          <a:solidFill>
            <a:srgbClr val="6699FF"/>
          </a:solidFill>
          <a:ln>
            <a:noFill/>
          </a:ln>
          <a:effectLst>
            <a:outerShdw blurRad="63500" dir="2700000" dist="35921">
              <a:srgbClr val="80808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9" name="Google Shape;369;p9"/>
          <p:cNvSpPr txBox="1"/>
          <p:nvPr/>
        </p:nvSpPr>
        <p:spPr>
          <a:xfrm>
            <a:off x="550862" y="4567237"/>
            <a:ext cx="5429250" cy="336550"/>
          </a:xfrm>
          <a:prstGeom prst="rect">
            <a:avLst/>
          </a:prstGeom>
          <a:no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rgbClr val="683400"/>
              </a:buClr>
              <a:buSzPts val="1600"/>
              <a:buFont typeface="Arial"/>
              <a:buNone/>
            </a:pPr>
            <a:r>
              <a:rPr b="1" i="0" lang="en-US" sz="1600" u="none">
                <a:solidFill>
                  <a:srgbClr val="683400"/>
                </a:solidFill>
                <a:latin typeface="Arial"/>
                <a:ea typeface="Arial"/>
                <a:cs typeface="Arial"/>
                <a:sym typeface="Arial"/>
              </a:rPr>
              <a:t>El fin de la guerra (diciembre de 1938 a abril de 1939)</a:t>
            </a:r>
            <a:endParaRPr/>
          </a:p>
        </p:txBody>
      </p:sp>
      <p:sp>
        <p:nvSpPr>
          <p:cNvPr id="370" name="Google Shape;370;p9"/>
          <p:cNvSpPr/>
          <p:nvPr/>
        </p:nvSpPr>
        <p:spPr>
          <a:xfrm>
            <a:off x="541337" y="4872037"/>
            <a:ext cx="5211762" cy="76200"/>
          </a:xfrm>
          <a:prstGeom prst="rect">
            <a:avLst/>
          </a:prstGeom>
          <a:gradFill>
            <a:gsLst>
              <a:gs pos="0">
                <a:srgbClr val="8A8A6F"/>
              </a:gs>
              <a:gs pos="100000">
                <a:srgbClr val="FFFFCC"/>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1" name="Google Shape;371;p9"/>
          <p:cNvSpPr txBox="1"/>
          <p:nvPr/>
        </p:nvSpPr>
        <p:spPr>
          <a:xfrm>
            <a:off x="1074737" y="4995862"/>
            <a:ext cx="4583112" cy="49847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0" i="0" lang="en-US" sz="1300" u="none">
                <a:solidFill>
                  <a:schemeClr val="dk1"/>
                </a:solidFill>
                <a:latin typeface="Arial"/>
                <a:ea typeface="Arial"/>
                <a:cs typeface="Arial"/>
                <a:sym typeface="Arial"/>
              </a:rPr>
              <a:t> La derrota republicana en la batalla del Ebro provoca la ofensiva y ocupación de Cataluña (enero de 1939)</a:t>
            </a:r>
            <a:endParaRPr/>
          </a:p>
        </p:txBody>
      </p:sp>
      <p:sp>
        <p:nvSpPr>
          <p:cNvPr id="372" name="Google Shape;372;p9"/>
          <p:cNvSpPr/>
          <p:nvPr/>
        </p:nvSpPr>
        <p:spPr>
          <a:xfrm>
            <a:off x="671512" y="4943475"/>
            <a:ext cx="155575" cy="1263650"/>
          </a:xfrm>
          <a:prstGeom prst="rect">
            <a:avLst/>
          </a:prstGeom>
          <a:gradFill>
            <a:gsLst>
              <a:gs pos="0">
                <a:srgbClr val="FFFFCC"/>
              </a:gs>
              <a:gs pos="100000">
                <a:srgbClr val="8A8A6F"/>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3" name="Google Shape;373;p9"/>
          <p:cNvSpPr/>
          <p:nvPr/>
        </p:nvSpPr>
        <p:spPr>
          <a:xfrm>
            <a:off x="827087" y="5037137"/>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4" name="Google Shape;374;p9"/>
          <p:cNvSpPr txBox="1"/>
          <p:nvPr/>
        </p:nvSpPr>
        <p:spPr>
          <a:xfrm>
            <a:off x="1062037" y="4043362"/>
            <a:ext cx="4583112" cy="49847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0" i="0" lang="en-US" sz="1300" u="none">
                <a:solidFill>
                  <a:schemeClr val="dk1"/>
                </a:solidFill>
                <a:latin typeface="Arial"/>
                <a:ea typeface="Arial"/>
                <a:cs typeface="Arial"/>
                <a:sym typeface="Arial"/>
              </a:rPr>
              <a:t> En julio de 1938 la república desencadena la última ofensiva (la </a:t>
            </a:r>
            <a:r>
              <a:rPr b="1" i="0" lang="en-US" sz="1300" u="none">
                <a:solidFill>
                  <a:srgbClr val="683400"/>
                </a:solidFill>
                <a:latin typeface="Arial"/>
                <a:ea typeface="Arial"/>
                <a:cs typeface="Arial"/>
                <a:sym typeface="Arial"/>
              </a:rPr>
              <a:t>batalla del Ebro</a:t>
            </a:r>
            <a:r>
              <a:rPr b="0" i="0" lang="en-US" sz="1300" u="none">
                <a:solidFill>
                  <a:schemeClr val="dk1"/>
                </a:solidFill>
                <a:latin typeface="Arial"/>
                <a:ea typeface="Arial"/>
                <a:cs typeface="Arial"/>
                <a:sym typeface="Arial"/>
              </a:rPr>
              <a:t>)</a:t>
            </a:r>
            <a:endParaRPr/>
          </a:p>
        </p:txBody>
      </p:sp>
      <p:sp>
        <p:nvSpPr>
          <p:cNvPr id="375" name="Google Shape;375;p9"/>
          <p:cNvSpPr/>
          <p:nvPr/>
        </p:nvSpPr>
        <p:spPr>
          <a:xfrm>
            <a:off x="814387" y="4084637"/>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6" name="Google Shape;376;p9"/>
          <p:cNvSpPr/>
          <p:nvPr/>
        </p:nvSpPr>
        <p:spPr>
          <a:xfrm>
            <a:off x="8026400" y="3276600"/>
            <a:ext cx="533400" cy="628650"/>
          </a:xfrm>
          <a:custGeom>
            <a:rect b="b" l="l" r="r" t="t"/>
            <a:pathLst>
              <a:path extrusionOk="0" h="348" w="344">
                <a:moveTo>
                  <a:pt x="72" y="0"/>
                </a:moveTo>
                <a:cubicBezTo>
                  <a:pt x="56" y="47"/>
                  <a:pt x="70" y="100"/>
                  <a:pt x="48" y="144"/>
                </a:cubicBezTo>
                <a:cubicBezTo>
                  <a:pt x="44" y="153"/>
                  <a:pt x="36" y="159"/>
                  <a:pt x="32" y="168"/>
                </a:cubicBezTo>
                <a:cubicBezTo>
                  <a:pt x="25" y="183"/>
                  <a:pt x="16" y="216"/>
                  <a:pt x="16" y="216"/>
                </a:cubicBezTo>
                <a:cubicBezTo>
                  <a:pt x="19" y="253"/>
                  <a:pt x="0" y="299"/>
                  <a:pt x="24" y="328"/>
                </a:cubicBezTo>
                <a:cubicBezTo>
                  <a:pt x="41" y="348"/>
                  <a:pt x="78" y="328"/>
                  <a:pt x="104" y="320"/>
                </a:cubicBezTo>
                <a:cubicBezTo>
                  <a:pt x="122" y="314"/>
                  <a:pt x="152" y="288"/>
                  <a:pt x="152" y="288"/>
                </a:cubicBezTo>
                <a:cubicBezTo>
                  <a:pt x="173" y="226"/>
                  <a:pt x="162" y="220"/>
                  <a:pt x="232" y="208"/>
                </a:cubicBezTo>
                <a:cubicBezTo>
                  <a:pt x="265" y="186"/>
                  <a:pt x="296" y="173"/>
                  <a:pt x="328" y="152"/>
                </a:cubicBezTo>
                <a:cubicBezTo>
                  <a:pt x="333" y="144"/>
                  <a:pt x="344" y="138"/>
                  <a:pt x="344" y="128"/>
                </a:cubicBezTo>
                <a:cubicBezTo>
                  <a:pt x="344" y="19"/>
                  <a:pt x="312" y="55"/>
                  <a:pt x="208" y="48"/>
                </a:cubicBezTo>
                <a:cubicBezTo>
                  <a:pt x="160" y="36"/>
                  <a:pt x="120" y="12"/>
                  <a:pt x="72" y="0"/>
                </a:cubicBezTo>
                <a:close/>
              </a:path>
            </a:pathLst>
          </a:custGeom>
          <a:solidFill>
            <a:srgbClr val="6699FF"/>
          </a:solidFill>
          <a:ln>
            <a:noFill/>
          </a:ln>
          <a:effectLst>
            <a:outerShdw blurRad="63500" dir="2700000" dist="35921">
              <a:srgbClr val="80808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7" name="Google Shape;377;p9"/>
          <p:cNvSpPr txBox="1"/>
          <p:nvPr/>
        </p:nvSpPr>
        <p:spPr>
          <a:xfrm>
            <a:off x="1076325" y="5530850"/>
            <a:ext cx="7554912" cy="498475"/>
          </a:xfrm>
          <a:prstGeom prst="rect">
            <a:avLst/>
          </a:prstGeom>
          <a:noFill/>
          <a:ln cap="flat" cmpd="sng" w="9525">
            <a:solidFill>
              <a:srgbClr val="996633"/>
            </a:solidFill>
            <a:prstDash val="solid"/>
            <a:miter lim="800000"/>
            <a:headEnd len="sm" w="sm" type="none"/>
            <a:tailEnd len="sm" w="sm" type="none"/>
          </a:ln>
        </p:spPr>
        <p:txBody>
          <a:bodyPr anchorCtr="0" anchor="t" bIns="45700" lIns="91425" spcFirstLastPara="1" rIns="18000" wrap="square" tIns="45700">
            <a:spAutoFit/>
          </a:bodyPr>
          <a:lstStyle/>
          <a:p>
            <a:pPr indent="-82550" lvl="0" marL="0" marR="0" rtl="0" algn="l">
              <a:lnSpc>
                <a:spcPct val="100000"/>
              </a:lnSpc>
              <a:spcBef>
                <a:spcPts val="0"/>
              </a:spcBef>
              <a:spcAft>
                <a:spcPts val="0"/>
              </a:spcAft>
              <a:buClr>
                <a:schemeClr val="dk1"/>
              </a:buClr>
              <a:buSzPts val="1300"/>
              <a:buFont typeface="Arial"/>
              <a:buChar char="-"/>
            </a:pPr>
            <a:r>
              <a:rPr b="0" i="0" lang="en-US" sz="1300" u="none">
                <a:solidFill>
                  <a:schemeClr val="dk1"/>
                </a:solidFill>
                <a:latin typeface="Arial"/>
                <a:ea typeface="Arial"/>
                <a:cs typeface="Arial"/>
                <a:sym typeface="Arial"/>
              </a:rPr>
              <a:t> En Madrid el </a:t>
            </a:r>
            <a:r>
              <a:rPr b="1" i="0" lang="en-US" sz="1300" u="none">
                <a:solidFill>
                  <a:schemeClr val="dk1"/>
                </a:solidFill>
                <a:latin typeface="Arial"/>
                <a:ea typeface="Arial"/>
                <a:cs typeface="Arial"/>
                <a:sym typeface="Arial"/>
              </a:rPr>
              <a:t>coronel Casado</a:t>
            </a:r>
            <a:r>
              <a:rPr b="0" i="0" lang="en-US" sz="1300" u="none">
                <a:solidFill>
                  <a:schemeClr val="dk1"/>
                </a:solidFill>
                <a:latin typeface="Arial"/>
                <a:ea typeface="Arial"/>
                <a:cs typeface="Arial"/>
                <a:sym typeface="Arial"/>
              </a:rPr>
              <a:t> y dirigentes socialistas, anarquistas y republicanos se sublevan </a:t>
            </a:r>
            <a:r>
              <a:rPr b="1" i="1" lang="en-US" sz="1300" u="none">
                <a:solidFill>
                  <a:schemeClr val="dk1"/>
                </a:solidFill>
                <a:latin typeface="Arial"/>
                <a:ea typeface="Arial"/>
                <a:cs typeface="Arial"/>
                <a:sym typeface="Arial"/>
              </a:rPr>
              <a:t>contra el gobierno de Negrín</a:t>
            </a:r>
            <a:r>
              <a:rPr b="0" i="0" lang="en-US" sz="1300" u="none">
                <a:solidFill>
                  <a:schemeClr val="dk1"/>
                </a:solidFill>
                <a:latin typeface="Arial"/>
                <a:ea typeface="Arial"/>
                <a:cs typeface="Arial"/>
                <a:sym typeface="Arial"/>
              </a:rPr>
              <a:t> (dominado por comunistas) y entregan la capital a Franco</a:t>
            </a:r>
            <a:endParaRPr/>
          </a:p>
        </p:txBody>
      </p:sp>
      <p:sp>
        <p:nvSpPr>
          <p:cNvPr id="378" name="Google Shape;378;p9"/>
          <p:cNvSpPr/>
          <p:nvPr/>
        </p:nvSpPr>
        <p:spPr>
          <a:xfrm>
            <a:off x="828675" y="5572125"/>
            <a:ext cx="292100" cy="233362"/>
          </a:xfrm>
          <a:prstGeom prst="rightArrow">
            <a:avLst>
              <a:gd fmla="val 50000" name="adj1"/>
              <a:gd fmla="val 50000" name="adj2"/>
            </a:avLst>
          </a:prstGeom>
          <a:gradFill>
            <a:gsLst>
              <a:gs pos="0">
                <a:srgbClr val="8A8A6F"/>
              </a:gs>
              <a:gs pos="100000">
                <a:srgbClr val="FFFFCC"/>
              </a:gs>
            </a:gsLst>
            <a:lin ang="10800000" scaled="0"/>
          </a:gradFill>
          <a:ln>
            <a:noFill/>
          </a:ln>
          <a:effectLst>
            <a:outerShdw blurRad="63500" dir="2700000" dist="35921">
              <a:schemeClr val="lt2"/>
            </a:outerShdw>
          </a:effectLst>
        </p:spPr>
        <p:txBody>
          <a:bodyPr anchorCtr="0" anchor="ctr" bIns="45700" lIns="91425" spcFirstLastPara="1" rIns="18000"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9" name="Google Shape;379;p9"/>
          <p:cNvSpPr txBox="1"/>
          <p:nvPr/>
        </p:nvSpPr>
        <p:spPr>
          <a:xfrm>
            <a:off x="2260600" y="6059487"/>
            <a:ext cx="6400800" cy="274637"/>
          </a:xfrm>
          <a:prstGeom prst="rect">
            <a:avLst/>
          </a:prstGeom>
          <a:solidFill>
            <a:srgbClr val="E4DF00"/>
          </a:solidFill>
          <a:ln>
            <a:noFill/>
          </a:ln>
        </p:spPr>
        <p:txBody>
          <a:bodyPr anchorCtr="0" anchor="t" bIns="45700" lIns="91425" spcFirstLastPara="1" rIns="18000"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El 1 de abril Franco firmó su último parte oficial de la guerra. La guerra civil había terminado.</a:t>
            </a:r>
            <a:endParaRPr/>
          </a:p>
        </p:txBody>
      </p:sp>
      <p:sp>
        <p:nvSpPr>
          <p:cNvPr id="380" name="Google Shape;380;p9"/>
          <p:cNvSpPr/>
          <p:nvPr/>
        </p:nvSpPr>
        <p:spPr>
          <a:xfrm rot="8760000">
            <a:off x="2065337" y="5988050"/>
            <a:ext cx="242887" cy="214312"/>
          </a:xfrm>
          <a:prstGeom prst="triangle">
            <a:avLst>
              <a:gd fmla="val 996" name="adj"/>
            </a:avLst>
          </a:prstGeom>
          <a:gradFill>
            <a:gsLst>
              <a:gs pos="0">
                <a:srgbClr val="FFFFCC"/>
              </a:gs>
              <a:gs pos="100000">
                <a:srgbClr val="8A8A6F"/>
              </a:gs>
            </a:gsLst>
            <a:lin ang="10800000" scaled="0"/>
          </a:gradFill>
          <a:ln>
            <a:noFill/>
          </a:ln>
          <a:effectLst>
            <a:outerShdw blurRad="63500" dir="2700000" dist="35921">
              <a:srgbClr val="808080"/>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2000"/>
                                        <p:tgtEl>
                                          <p:spTgt spid="36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500"/>
                                        <p:tgtEl>
                                          <p:spTgt spid="367"/>
                                        </p:tgtEl>
                                        <p:attrNameLst>
                                          <p:attrName>ppt_w</p:attrName>
                                        </p:attrNameLst>
                                      </p:cBhvr>
                                      <p:tavLst>
                                        <p:tav fmla="" tm="0">
                                          <p:val>
                                            <p:strVal val="0"/>
                                          </p:val>
                                        </p:tav>
                                        <p:tav fmla="" tm="100000">
                                          <p:val>
                                            <p:strVal val="#ppt_w"/>
                                          </p:val>
                                        </p:tav>
                                      </p:tavLst>
                                    </p:anim>
                                    <p:anim calcmode="lin" valueType="num">
                                      <p:cBhvr additive="base">
                                        <p:cTn dur="500"/>
                                        <p:tgtEl>
                                          <p:spTgt spid="367"/>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par>
                          <p:cTn fill="hold">
                            <p:stCondLst>
                              <p:cond delay="4500"/>
                            </p:stCondLst>
                            <p:childTnLst>
                              <p:par>
                                <p:cTn fill="hold" nodeType="afterEffect" presetClass="exit" presetID="10" presetSubtype="0">
                                  <p:stCondLst>
                                    <p:cond delay="0"/>
                                  </p:stCondLst>
                                  <p:childTnLst>
                                    <p:animEffect filter="fade" transition="out">
                                      <p:cBhvr>
                                        <p:cTn dur="2000"/>
                                        <p:tgtEl>
                                          <p:spTgt spid="365"/>
                                        </p:tgtEl>
                                      </p:cBhvr>
                                    </p:animEffect>
                                    <p:set>
                                      <p:cBhvr>
                                        <p:cTn dur="1" fill="hold">
                                          <p:stCondLst>
                                            <p:cond delay="2000"/>
                                          </p:stCondLst>
                                        </p:cTn>
                                        <p:tgtEl>
                                          <p:spTgt spid="365"/>
                                        </p:tgtEl>
                                        <p:attrNameLst>
                                          <p:attrName>style.visibility</p:attrName>
                                        </p:attrNameLst>
                                      </p:cBhvr>
                                      <p:to>
                                        <p:strVal val="hidden"/>
                                      </p:to>
                                    </p:set>
                                  </p:childTnLst>
                                </p:cTn>
                              </p:par>
                              <p:par>
                                <p:cTn fill="hold" nodeType="withEffect" presetClass="entr" presetID="23" presetSubtype="16">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500"/>
                                        <p:tgtEl>
                                          <p:spTgt spid="368"/>
                                        </p:tgtEl>
                                        <p:attrNameLst>
                                          <p:attrName>ppt_w</p:attrName>
                                        </p:attrNameLst>
                                      </p:cBhvr>
                                      <p:tavLst>
                                        <p:tav fmla="" tm="0">
                                          <p:val>
                                            <p:strVal val="0"/>
                                          </p:val>
                                        </p:tav>
                                        <p:tav fmla="" tm="100000">
                                          <p:val>
                                            <p:strVal val="#ppt_w"/>
                                          </p:val>
                                        </p:tav>
                                      </p:tavLst>
                                    </p:anim>
                                    <p:anim calcmode="lin" valueType="num">
                                      <p:cBhvr additive="base">
                                        <p:cTn dur="500"/>
                                        <p:tgtEl>
                                          <p:spTgt spid="36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500"/>
                                        <p:tgtEl>
                                          <p:spTgt spid="376"/>
                                        </p:tgtEl>
                                        <p:attrNameLst>
                                          <p:attrName>ppt_w</p:attrName>
                                        </p:attrNameLst>
                                      </p:cBhvr>
                                      <p:tavLst>
                                        <p:tav fmla="" tm="0">
                                          <p:val>
                                            <p:strVal val="0"/>
                                          </p:val>
                                        </p:tav>
                                        <p:tav fmla="" tm="100000">
                                          <p:val>
                                            <p:strVal val="#ppt_w"/>
                                          </p:val>
                                        </p:tav>
                                      </p:tavLst>
                                    </p:anim>
                                    <p:anim calcmode="lin" valueType="num">
                                      <p:cBhvr additive="base">
                                        <p:cTn dur="500"/>
                                        <p:tgtEl>
                                          <p:spTgt spid="376"/>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380"/>
                                        </p:tgtEl>
                                        <p:attrNameLst>
                                          <p:attrName>style.visibility</p:attrName>
                                        </p:attrNameLst>
                                      </p:cBhvr>
                                      <p:to>
                                        <p:strVal val="visible"/>
                                      </p:to>
                                    </p:set>
                                    <p:anim calcmode="lin" valueType="num">
                                      <p:cBhvr additive="base">
                                        <p:cTn dur="500"/>
                                        <p:tgtEl>
                                          <p:spTgt spid="380"/>
                                        </p:tgtEl>
                                        <p:attrNameLst>
                                          <p:attrName>ppt_w</p:attrName>
                                        </p:attrNameLst>
                                      </p:cBhvr>
                                      <p:tavLst>
                                        <p:tav fmla="" tm="0">
                                          <p:val>
                                            <p:strVal val="0"/>
                                          </p:val>
                                        </p:tav>
                                        <p:tav fmla="" tm="100000">
                                          <p:val>
                                            <p:strVal val="#ppt_w"/>
                                          </p:val>
                                        </p:tav>
                                      </p:tavLst>
                                    </p:anim>
                                    <p:anim calcmode="lin" valueType="num">
                                      <p:cBhvr additive="base">
                                        <p:cTn dur="500"/>
                                        <p:tgtEl>
                                          <p:spTgt spid="380"/>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seño personalizado">
  <a:themeElements>
    <a:clrScheme name="Diseño personalizado">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seño predeterminado">
  <a:themeElements>
    <a:clrScheme name="Diseño predeterminado">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2006-07-13T10:32:09Z</dcterms:created>
  <dc:creator>perfil</dc:creator>
</cp:coreProperties>
</file>

<file path=docProps/custom.xml><?xml version="1.0" encoding="utf-8"?>
<Properties xmlns="http://schemas.openxmlformats.org/officeDocument/2006/custom-properties" xmlns:vt="http://schemas.openxmlformats.org/officeDocument/2006/docPropsVTypes"/>
</file>