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09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17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27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77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95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07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31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91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21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34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09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B992B6-24C4-401A-840E-534C49E81232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DD34C1-57B9-4AE8-9288-FB7F5527C9D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9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Tema 0: La ciencia y la medida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Física y Química 3º ESO</a:t>
            </a:r>
          </a:p>
          <a:p>
            <a:r>
              <a:rPr lang="es-ES" dirty="0" smtClean="0"/>
              <a:t>Carmen </a:t>
            </a:r>
            <a:r>
              <a:rPr lang="es-ES" dirty="0" err="1" smtClean="0"/>
              <a:t>villén</a:t>
            </a:r>
            <a:r>
              <a:rPr lang="es-ES" dirty="0" smtClean="0"/>
              <a:t> Roldán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772" y="58936"/>
            <a:ext cx="919876" cy="140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203" y="286998"/>
            <a:ext cx="10058400" cy="833527"/>
          </a:xfrm>
        </p:spPr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4364" y="1331884"/>
            <a:ext cx="10058400" cy="4023360"/>
          </a:xfrm>
        </p:spPr>
        <p:txBody>
          <a:bodyPr/>
          <a:lstStyle/>
          <a:p>
            <a:r>
              <a:rPr lang="es-ES" dirty="0" smtClean="0"/>
              <a:t>5. La medida</a:t>
            </a:r>
            <a:endParaRPr lang="es-ES" dirty="0"/>
          </a:p>
        </p:txBody>
      </p:sp>
      <p:sp>
        <p:nvSpPr>
          <p:cNvPr id="4" name="Nube 3"/>
          <p:cNvSpPr/>
          <p:nvPr/>
        </p:nvSpPr>
        <p:spPr>
          <a:xfrm>
            <a:off x="1856508" y="2207491"/>
            <a:ext cx="2660073" cy="1649923"/>
          </a:xfrm>
          <a:prstGeom prst="cloud">
            <a:avLst/>
          </a:prstGeom>
          <a:solidFill>
            <a:srgbClr val="FFFFCC"/>
          </a:solidFill>
          <a:ln w="38100">
            <a:solidFill>
              <a:srgbClr val="FF3399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Llamada de nube 4"/>
          <p:cNvSpPr/>
          <p:nvPr/>
        </p:nvSpPr>
        <p:spPr>
          <a:xfrm>
            <a:off x="7010401" y="1524000"/>
            <a:ext cx="2974108" cy="1607127"/>
          </a:xfrm>
          <a:prstGeom prst="cloudCallout">
            <a:avLst/>
          </a:prstGeom>
          <a:solidFill>
            <a:srgbClr val="FFFFCC"/>
          </a:solidFill>
          <a:ln w="38100">
            <a:solidFill>
              <a:srgbClr val="FF3399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Llamada ovalada 5"/>
          <p:cNvSpPr/>
          <p:nvPr/>
        </p:nvSpPr>
        <p:spPr>
          <a:xfrm>
            <a:off x="4387273" y="3814618"/>
            <a:ext cx="2992582" cy="1560946"/>
          </a:xfrm>
          <a:prstGeom prst="wedgeEllipseCallout">
            <a:avLst/>
          </a:prstGeom>
          <a:solidFill>
            <a:srgbClr val="FFFFCC"/>
          </a:solidFill>
          <a:ln w="38100">
            <a:solidFill>
              <a:srgbClr val="FF3399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Llamada rectangular 6"/>
          <p:cNvSpPr/>
          <p:nvPr/>
        </p:nvSpPr>
        <p:spPr>
          <a:xfrm>
            <a:off x="9467273" y="4073236"/>
            <a:ext cx="1865745" cy="1302328"/>
          </a:xfrm>
          <a:prstGeom prst="wedgeRectCallout">
            <a:avLst/>
          </a:prstGeom>
          <a:solidFill>
            <a:srgbClr val="FFFFCC"/>
          </a:solidFill>
          <a:ln w="38100">
            <a:solidFill>
              <a:srgbClr val="FF3399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Llamada rectangular redondeada 7"/>
          <p:cNvSpPr/>
          <p:nvPr/>
        </p:nvSpPr>
        <p:spPr>
          <a:xfrm>
            <a:off x="921789" y="4664364"/>
            <a:ext cx="2456872" cy="1071418"/>
          </a:xfrm>
          <a:prstGeom prst="wedgeRoundRectCallout">
            <a:avLst/>
          </a:prstGeom>
          <a:solidFill>
            <a:srgbClr val="FFFFCC"/>
          </a:solidFill>
          <a:ln w="38100">
            <a:solidFill>
              <a:srgbClr val="FF3399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2471649" y="2410890"/>
            <a:ext cx="1444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-¿Qué es una magnitud?</a:t>
            </a:r>
          </a:p>
          <a:p>
            <a:r>
              <a:rPr lang="es-ES" dirty="0" smtClean="0"/>
              <a:t>-¿Cómo se expresan?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7379855" y="1935802"/>
            <a:ext cx="2221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¿Qué es medir?</a:t>
            </a:r>
          </a:p>
          <a:p>
            <a:r>
              <a:rPr lang="es-ES" dirty="0" smtClean="0"/>
              <a:t>¿Qué es una unidad?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21789" y="4889383"/>
            <a:ext cx="2456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¿Sistema internacional de unidades?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033819" y="4170678"/>
            <a:ext cx="1976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¿Magnitudes fundamentales y derivadas?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809018" y="4401234"/>
            <a:ext cx="1171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Notación científica</a:t>
            </a:r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772" y="58936"/>
            <a:ext cx="919876" cy="140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1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5. La medida</a:t>
            </a:r>
            <a:br>
              <a:rPr lang="es-ES" dirty="0" smtClean="0"/>
            </a:br>
            <a:r>
              <a:rPr lang="es-ES" dirty="0" smtClean="0"/>
              <a:t>5.1. Magnitud y unidad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67411" y="1969188"/>
            <a:ext cx="9118138" cy="1248450"/>
          </a:xfrm>
          <a:solidFill>
            <a:srgbClr val="CCFFCC"/>
          </a:solidFill>
          <a:ln w="38100">
            <a:solidFill>
              <a:srgbClr val="00B050"/>
            </a:solidFill>
            <a:prstDash val="dash"/>
          </a:ln>
        </p:spPr>
        <p:txBody>
          <a:bodyPr/>
          <a:lstStyle/>
          <a:p>
            <a:r>
              <a:rPr lang="es-ES" b="1" dirty="0" smtClean="0"/>
              <a:t>Magnitud</a:t>
            </a:r>
            <a:r>
              <a:rPr lang="es-ES" dirty="0" smtClean="0"/>
              <a:t>: propiedad de la materia que se puede medir. Se puede expresar con un número y una unidad. </a:t>
            </a:r>
          </a:p>
          <a:p>
            <a:r>
              <a:rPr lang="es-ES" b="1" dirty="0" smtClean="0"/>
              <a:t>Medir</a:t>
            </a:r>
            <a:r>
              <a:rPr lang="es-ES" dirty="0" smtClean="0"/>
              <a:t>: compararla con una unidad para ver cuantas veces la contiene. 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341419" y="4477119"/>
            <a:ext cx="2724725" cy="923330"/>
          </a:xfrm>
          <a:prstGeom prst="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Unidad</a:t>
            </a:r>
            <a:r>
              <a:rPr lang="es-ES" dirty="0" smtClean="0"/>
              <a:t>: cantidad que tomamos como referencia para medir esa magnitud. </a:t>
            </a:r>
            <a:endParaRPr lang="es-ES" dirty="0"/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5303057" y="4106170"/>
            <a:ext cx="757382" cy="664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V="1">
            <a:off x="5283658" y="5050418"/>
            <a:ext cx="1274618" cy="15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5262416" y="5221891"/>
            <a:ext cx="1011382" cy="69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6126479" y="3876404"/>
            <a:ext cx="375642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/>
              <a:t>Constante</a:t>
            </a:r>
            <a:r>
              <a:rPr lang="es-ES" dirty="0" smtClean="0"/>
              <a:t>. La misma en todos los lugares y todo momento. </a:t>
            </a:r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647870" y="4682467"/>
            <a:ext cx="298565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/>
              <a:t>Universal</a:t>
            </a:r>
            <a:r>
              <a:rPr lang="es-ES" dirty="0" smtClean="0"/>
              <a:t>. Utilizada por cualquiera. 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354616" y="5591750"/>
            <a:ext cx="275705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/>
              <a:t>Reproducible</a:t>
            </a:r>
            <a:r>
              <a:rPr lang="es-ES" dirty="0" smtClean="0"/>
              <a:t>. Fácil obtener muestras de la unidad. </a:t>
            </a:r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772" y="58936"/>
            <a:ext cx="919876" cy="140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5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5. La medida</a:t>
            </a:r>
            <a:br>
              <a:rPr lang="es-ES" dirty="0" smtClean="0"/>
            </a:br>
            <a:r>
              <a:rPr lang="es-ES" dirty="0" smtClean="0"/>
              <a:t>5.2. El sistema internacional de unidades (SI)</a:t>
            </a:r>
            <a:endParaRPr lang="es-ES" dirty="0"/>
          </a:p>
        </p:txBody>
      </p:sp>
      <p:pic>
        <p:nvPicPr>
          <p:cNvPr id="1026" name="Picture 2" descr="Sistema Internacional de Unida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41" y="2413486"/>
            <a:ext cx="5971982" cy="335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775676"/>
              </p:ext>
            </p:extLst>
          </p:nvPr>
        </p:nvGraphicFramePr>
        <p:xfrm>
          <a:off x="6400800" y="2248132"/>
          <a:ext cx="5578764" cy="368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382">
                  <a:extLst>
                    <a:ext uri="{9D8B030D-6E8A-4147-A177-3AD203B41FA5}">
                      <a16:colId xmlns:a16="http://schemas.microsoft.com/office/drawing/2014/main" val="2007989756"/>
                    </a:ext>
                  </a:extLst>
                </a:gridCol>
                <a:gridCol w="2789382">
                  <a:extLst>
                    <a:ext uri="{9D8B030D-6E8A-4147-A177-3AD203B41FA5}">
                      <a16:colId xmlns:a16="http://schemas.microsoft.com/office/drawing/2014/main" val="1658785105"/>
                    </a:ext>
                  </a:extLst>
                </a:gridCol>
              </a:tblGrid>
              <a:tr h="245757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MAGNITUDES</a:t>
                      </a:r>
                      <a:r>
                        <a:rPr lang="es-ES" baseline="0" dirty="0" smtClean="0"/>
                        <a:t> FUNDAMENTALES (SI)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757445"/>
                  </a:ext>
                </a:extLst>
              </a:tr>
              <a:tr h="383444">
                <a:tc>
                  <a:txBody>
                    <a:bodyPr/>
                    <a:lstStyle/>
                    <a:p>
                      <a:r>
                        <a:rPr lang="es-ES" dirty="0" smtClean="0"/>
                        <a:t>Magnitud</a:t>
                      </a:r>
                      <a:endParaRPr lang="es-E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Unidad</a:t>
                      </a:r>
                      <a:endParaRPr lang="es-E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403103"/>
                  </a:ext>
                </a:extLst>
              </a:tr>
              <a:tr h="383444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ahnschrift Light SemiCondensed" panose="020B0502040204020203" pitchFamily="34" charset="0"/>
                        </a:rPr>
                        <a:t>Masa (m)</a:t>
                      </a:r>
                      <a:endParaRPr lang="es-ES" dirty="0"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ahnschrift Light SemiCondensed" panose="020B0502040204020203" pitchFamily="34" charset="0"/>
                        </a:rPr>
                        <a:t>Kilogramo (Kg)</a:t>
                      </a:r>
                      <a:endParaRPr lang="es-ES" dirty="0"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22774"/>
                  </a:ext>
                </a:extLst>
              </a:tr>
              <a:tr h="383444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ahnschrift Light SemiCondensed" panose="020B0502040204020203" pitchFamily="34" charset="0"/>
                        </a:rPr>
                        <a:t>Tiempo (t)</a:t>
                      </a:r>
                      <a:endParaRPr lang="es-ES" dirty="0"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ahnschrift Light SemiCondensed" panose="020B0502040204020203" pitchFamily="34" charset="0"/>
                        </a:rPr>
                        <a:t>Segundo</a:t>
                      </a:r>
                      <a:r>
                        <a:rPr lang="es-ES" baseline="0" dirty="0" smtClean="0">
                          <a:latin typeface="Bahnschrift Light SemiCondensed" panose="020B0502040204020203" pitchFamily="34" charset="0"/>
                        </a:rPr>
                        <a:t> (s)</a:t>
                      </a:r>
                      <a:endParaRPr lang="es-ES" dirty="0"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236149"/>
                  </a:ext>
                </a:extLst>
              </a:tr>
              <a:tr h="383444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ahnschrift Light SemiCondensed" panose="020B0502040204020203" pitchFamily="34" charset="0"/>
                        </a:rPr>
                        <a:t>Intensidad de corriente eléctrica (I)</a:t>
                      </a:r>
                      <a:endParaRPr lang="es-ES" dirty="0"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ahnschrift Light SemiCondensed" panose="020B0502040204020203" pitchFamily="34" charset="0"/>
                        </a:rPr>
                        <a:t>Amperio (A)</a:t>
                      </a:r>
                      <a:endParaRPr lang="es-ES" dirty="0"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55527"/>
                  </a:ext>
                </a:extLst>
              </a:tr>
              <a:tr h="383444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ahnschrift Light SemiCondensed" panose="020B0502040204020203" pitchFamily="34" charset="0"/>
                        </a:rPr>
                        <a:t>Longitud (l)</a:t>
                      </a:r>
                      <a:endParaRPr lang="es-ES" dirty="0"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ahnschrift Light SemiCondensed" panose="020B0502040204020203" pitchFamily="34" charset="0"/>
                        </a:rPr>
                        <a:t>Metro  (m)</a:t>
                      </a:r>
                      <a:endParaRPr lang="es-ES" dirty="0"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35552"/>
                  </a:ext>
                </a:extLst>
              </a:tr>
              <a:tr h="383444"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 de sustancia (n)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Mol (mol)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822559"/>
                  </a:ext>
                </a:extLst>
              </a:tr>
              <a:tr h="383444">
                <a:tc>
                  <a:txBody>
                    <a:bodyPr/>
                    <a:lstStyle/>
                    <a:p>
                      <a:r>
                        <a:rPr lang="es-ES" dirty="0" smtClean="0"/>
                        <a:t>Intensidad luminosa (I)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Candela (cd)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473374"/>
                  </a:ext>
                </a:extLst>
              </a:tr>
              <a:tr h="383444">
                <a:tc>
                  <a:txBody>
                    <a:bodyPr/>
                    <a:lstStyle/>
                    <a:p>
                      <a:r>
                        <a:rPr lang="es-ES" dirty="0" smtClean="0"/>
                        <a:t>Temperatura (T)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Kelvin (K)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168285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9772" y="58936"/>
            <a:ext cx="919876" cy="140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2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753" y="28660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5. La medida</a:t>
            </a:r>
            <a:br>
              <a:rPr lang="es-ES" dirty="0" smtClean="0"/>
            </a:br>
            <a:r>
              <a:rPr lang="es-ES" dirty="0" smtClean="0"/>
              <a:t>5.2. El sistema internacional de unidades (SI)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4999144"/>
                  </p:ext>
                </p:extLst>
              </p:nvPr>
            </p:nvGraphicFramePr>
            <p:xfrm>
              <a:off x="1115753" y="2114357"/>
              <a:ext cx="10344726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3592">
                      <a:extLst>
                        <a:ext uri="{9D8B030D-6E8A-4147-A177-3AD203B41FA5}">
                          <a16:colId xmlns:a16="http://schemas.microsoft.com/office/drawing/2014/main" val="489643938"/>
                        </a:ext>
                      </a:extLst>
                    </a:gridCol>
                    <a:gridCol w="2870662">
                      <a:extLst>
                        <a:ext uri="{9D8B030D-6E8A-4147-A177-3AD203B41FA5}">
                          <a16:colId xmlns:a16="http://schemas.microsoft.com/office/drawing/2014/main" val="2992673603"/>
                        </a:ext>
                      </a:extLst>
                    </a:gridCol>
                    <a:gridCol w="4590472">
                      <a:extLst>
                        <a:ext uri="{9D8B030D-6E8A-4147-A177-3AD203B41FA5}">
                          <a16:colId xmlns:a16="http://schemas.microsoft.com/office/drawing/2014/main" val="1294122613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MAGNITUDES</a:t>
                          </a:r>
                          <a:r>
                            <a:rPr lang="es-ES" baseline="0" dirty="0" smtClean="0"/>
                            <a:t> DERIVADAS DEL SISTEMA INTERNACIONAL</a:t>
                          </a:r>
                          <a:endParaRPr lang="es-E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03399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Nombre</a:t>
                          </a:r>
                          <a:endParaRPr lang="es-ES" dirty="0"/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Unidad</a:t>
                          </a:r>
                          <a:endParaRPr lang="es-ES" dirty="0"/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Otras unidades</a:t>
                          </a:r>
                          <a:endParaRPr lang="es-ES" dirty="0"/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32333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Superficie (S)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ES" dirty="0" smtClean="0"/>
                            <a:t>ha(</a:t>
                          </a:r>
                          <a:r>
                            <a:rPr lang="es-ES" baseline="0" dirty="0" smtClean="0"/>
                            <a:t> hectárea) 1 ha=10 000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716184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Volumen (V)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ES" dirty="0" smtClean="0"/>
                            <a:t>1L =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dirty="0" smtClean="0"/>
                            <a:t> ;  1 KL =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dirty="0" smtClean="0"/>
                            <a:t>   ; 1 </a:t>
                          </a:r>
                          <a:r>
                            <a:rPr lang="es-ES" dirty="0" err="1" smtClean="0"/>
                            <a:t>mL</a:t>
                          </a:r>
                          <a:r>
                            <a:rPr lang="es-ES" dirty="0" smtClean="0"/>
                            <a:t> = 1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310113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Densidad (d)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𝐾𝑔</m:t>
                                    </m:r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g/L</a:t>
                          </a:r>
                          <a:r>
                            <a:rPr lang="es-ES" baseline="0" dirty="0" smtClean="0"/>
                            <a:t>   Kg/</a:t>
                          </a:r>
                          <a:r>
                            <a:rPr lang="es-ES" baseline="0" dirty="0" err="1" smtClean="0"/>
                            <a:t>mL</a:t>
                          </a:r>
                          <a:r>
                            <a:rPr lang="es-ES" baseline="0" dirty="0" smtClean="0"/>
                            <a:t>    cg/</a:t>
                          </a:r>
                          <a:r>
                            <a:rPr lang="es-ES" baseline="0" dirty="0" err="1" smtClean="0"/>
                            <a:t>cL</a:t>
                          </a:r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566013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Velocidad (v)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m/s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Km/h</a:t>
                          </a:r>
                          <a:r>
                            <a:rPr lang="es-ES" baseline="0" dirty="0" smtClean="0"/>
                            <a:t>    m/min    Km/s</a:t>
                          </a:r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607339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Aceleración (a)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889824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Fuerza (F)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N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13591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Presión</a:t>
                          </a:r>
                          <a:r>
                            <a:rPr lang="es-ES" baseline="0" dirty="0" smtClean="0"/>
                            <a:t> (P)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err="1" smtClean="0"/>
                            <a:t>Pa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1 mm Hg= 133,3 </a:t>
                          </a:r>
                          <a:r>
                            <a:rPr lang="es-ES" dirty="0" err="1" smtClean="0"/>
                            <a:t>Pa</a:t>
                          </a:r>
                          <a:r>
                            <a:rPr lang="es-ES" baseline="0" dirty="0" smtClean="0"/>
                            <a:t>  ; 1 atm = 101325 </a:t>
                          </a:r>
                          <a:r>
                            <a:rPr lang="es-ES" baseline="0" dirty="0" err="1" smtClean="0"/>
                            <a:t>Pa</a:t>
                          </a:r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391442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Energía</a:t>
                          </a:r>
                          <a:r>
                            <a:rPr lang="es-ES" baseline="0" dirty="0" smtClean="0"/>
                            <a:t> (E)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J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kWh ; 1 </a:t>
                          </a:r>
                          <a:r>
                            <a:rPr lang="es-ES" dirty="0" err="1" smtClean="0"/>
                            <a:t>kWh</a:t>
                          </a:r>
                          <a:r>
                            <a:rPr lang="es-ES" dirty="0" smtClean="0"/>
                            <a:t> = 3,6 ·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oMath>
                          </a14:m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14748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4999144"/>
                  </p:ext>
                </p:extLst>
              </p:nvPr>
            </p:nvGraphicFramePr>
            <p:xfrm>
              <a:off x="1115753" y="2114357"/>
              <a:ext cx="10344726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3592">
                      <a:extLst>
                        <a:ext uri="{9D8B030D-6E8A-4147-A177-3AD203B41FA5}">
                          <a16:colId xmlns:a16="http://schemas.microsoft.com/office/drawing/2014/main" val="489643938"/>
                        </a:ext>
                      </a:extLst>
                    </a:gridCol>
                    <a:gridCol w="2870662">
                      <a:extLst>
                        <a:ext uri="{9D8B030D-6E8A-4147-A177-3AD203B41FA5}">
                          <a16:colId xmlns:a16="http://schemas.microsoft.com/office/drawing/2014/main" val="2992673603"/>
                        </a:ext>
                      </a:extLst>
                    </a:gridCol>
                    <a:gridCol w="4590472">
                      <a:extLst>
                        <a:ext uri="{9D8B030D-6E8A-4147-A177-3AD203B41FA5}">
                          <a16:colId xmlns:a16="http://schemas.microsoft.com/office/drawing/2014/main" val="1294122613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MAGNITUDES</a:t>
                          </a:r>
                          <a:r>
                            <a:rPr lang="es-ES" baseline="0" dirty="0" smtClean="0"/>
                            <a:t> DERIVADAS DEL SISTEMA INTERNACIONAL</a:t>
                          </a:r>
                          <a:endParaRPr lang="es-E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03399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Nombre</a:t>
                          </a:r>
                          <a:endParaRPr lang="es-ES" dirty="0"/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Unidad</a:t>
                          </a:r>
                          <a:endParaRPr lang="es-ES" dirty="0"/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Otras unidades</a:t>
                          </a:r>
                          <a:endParaRPr lang="es-ES" dirty="0"/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32333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Superficie (S)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49" t="-208197" r="-160934" b="-7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5631" t="-208197" r="-664" b="-7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16184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Volumen (V)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49" t="-308197" r="-160934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5631" t="-308197" r="-664" b="-6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10113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Densidad (d)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49" t="-408197" r="-160934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g/L</a:t>
                          </a:r>
                          <a:r>
                            <a:rPr lang="es-ES" baseline="0" dirty="0" smtClean="0"/>
                            <a:t>   Kg/</a:t>
                          </a:r>
                          <a:r>
                            <a:rPr lang="es-ES" baseline="0" dirty="0" err="1" smtClean="0"/>
                            <a:t>mL</a:t>
                          </a:r>
                          <a:r>
                            <a:rPr lang="es-ES" baseline="0" dirty="0" smtClean="0"/>
                            <a:t>    cg/</a:t>
                          </a:r>
                          <a:r>
                            <a:rPr lang="es-ES" baseline="0" dirty="0" err="1" smtClean="0"/>
                            <a:t>cL</a:t>
                          </a:r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566013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Velocidad (v)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m/s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Km/h</a:t>
                          </a:r>
                          <a:r>
                            <a:rPr lang="es-ES" baseline="0" dirty="0" smtClean="0"/>
                            <a:t>    m/min    Km/s</a:t>
                          </a:r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607339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Aceleración (a)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849" t="-608197" r="-160934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889824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Fuerza (F)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N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13591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Presión</a:t>
                          </a:r>
                          <a:r>
                            <a:rPr lang="es-ES" baseline="0" dirty="0" smtClean="0"/>
                            <a:t> (P)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err="1" smtClean="0"/>
                            <a:t>Pa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1 mm Hg= 133,3 </a:t>
                          </a:r>
                          <a:r>
                            <a:rPr lang="es-ES" dirty="0" err="1" smtClean="0"/>
                            <a:t>Pa</a:t>
                          </a:r>
                          <a:r>
                            <a:rPr lang="es-ES" baseline="0" dirty="0" smtClean="0"/>
                            <a:t>  ; 1 atm = 101325 </a:t>
                          </a:r>
                          <a:r>
                            <a:rPr lang="es-ES" baseline="0" dirty="0" err="1" smtClean="0"/>
                            <a:t>Pa</a:t>
                          </a:r>
                          <a:endParaRPr lang="es-E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391442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Energía</a:t>
                          </a:r>
                          <a:r>
                            <a:rPr lang="es-ES" baseline="0" dirty="0" smtClean="0"/>
                            <a:t> (E)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J</a:t>
                          </a:r>
                          <a:endParaRPr lang="es-E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25631" t="-908197" r="-664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814748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9772" y="58936"/>
            <a:ext cx="919876" cy="140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753" y="28660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5. La medida</a:t>
            </a:r>
            <a:br>
              <a:rPr lang="es-ES" dirty="0" smtClean="0"/>
            </a:br>
            <a:r>
              <a:rPr lang="es-ES" dirty="0" smtClean="0"/>
              <a:t>5.2. El sistema internacional de unidades (SI)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6186966"/>
                  </p:ext>
                </p:extLst>
              </p:nvPr>
            </p:nvGraphicFramePr>
            <p:xfrm>
              <a:off x="387927" y="1901920"/>
              <a:ext cx="6003636" cy="40429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00909">
                      <a:extLst>
                        <a:ext uri="{9D8B030D-6E8A-4147-A177-3AD203B41FA5}">
                          <a16:colId xmlns:a16="http://schemas.microsoft.com/office/drawing/2014/main" val="3266203910"/>
                        </a:ext>
                      </a:extLst>
                    </a:gridCol>
                    <a:gridCol w="1500909">
                      <a:extLst>
                        <a:ext uri="{9D8B030D-6E8A-4147-A177-3AD203B41FA5}">
                          <a16:colId xmlns:a16="http://schemas.microsoft.com/office/drawing/2014/main" val="1136121839"/>
                        </a:ext>
                      </a:extLst>
                    </a:gridCol>
                    <a:gridCol w="1500909">
                      <a:extLst>
                        <a:ext uri="{9D8B030D-6E8A-4147-A177-3AD203B41FA5}">
                          <a16:colId xmlns:a16="http://schemas.microsoft.com/office/drawing/2014/main" val="3020564349"/>
                        </a:ext>
                      </a:extLst>
                    </a:gridCol>
                    <a:gridCol w="1500909">
                      <a:extLst>
                        <a:ext uri="{9D8B030D-6E8A-4147-A177-3AD203B41FA5}">
                          <a16:colId xmlns:a16="http://schemas.microsoft.com/office/drawing/2014/main" val="3784256795"/>
                        </a:ext>
                      </a:extLst>
                    </a:gridCol>
                  </a:tblGrid>
                  <a:tr h="449215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Prefijos del sistema internacional </a:t>
                          </a:r>
                          <a:endParaRPr lang="es-E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2258990"/>
                      </a:ext>
                    </a:extLst>
                  </a:tr>
                  <a:tr h="449215">
                    <a:tc gridSpan="2">
                      <a:txBody>
                        <a:bodyPr/>
                        <a:lstStyle/>
                        <a:p>
                          <a:r>
                            <a:rPr lang="es-ES" dirty="0" smtClean="0"/>
                            <a:t>Múltiplos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s-ES" dirty="0" smtClean="0"/>
                            <a:t>Submúltiplos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512700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Factor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Prefijo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Factor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Prefijo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8505639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Tera (T)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pico (p)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33853719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Giga</a:t>
                          </a:r>
                          <a:r>
                            <a:rPr lang="es-ES" baseline="0" dirty="0" smtClean="0"/>
                            <a:t> (G)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−9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nano (n)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6497887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Mega (M)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micro (</a:t>
                          </a:r>
                          <a:r>
                            <a:rPr lang="el-GR" dirty="0" smtClean="0"/>
                            <a:t>μ</a:t>
                          </a:r>
                          <a:r>
                            <a:rPr lang="es-ES" dirty="0" smtClean="0"/>
                            <a:t>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8419337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kilo (k)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mili (m)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5905547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err="1" smtClean="0"/>
                            <a:t>hecto</a:t>
                          </a:r>
                          <a:r>
                            <a:rPr lang="es-ES" dirty="0" smtClean="0"/>
                            <a:t> (h)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err="1" smtClean="0"/>
                            <a:t>centi</a:t>
                          </a:r>
                          <a:r>
                            <a:rPr lang="es-ES" dirty="0" smtClean="0"/>
                            <a:t> (c)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0450450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err="1" smtClean="0"/>
                            <a:t>deca</a:t>
                          </a:r>
                          <a:r>
                            <a:rPr lang="es-ES" dirty="0" smtClean="0"/>
                            <a:t> (da)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err="1" smtClean="0"/>
                            <a:t>deci</a:t>
                          </a:r>
                          <a:r>
                            <a:rPr lang="es-ES" dirty="0" smtClean="0"/>
                            <a:t> (d) 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24780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6186966"/>
                  </p:ext>
                </p:extLst>
              </p:nvPr>
            </p:nvGraphicFramePr>
            <p:xfrm>
              <a:off x="387927" y="1901920"/>
              <a:ext cx="6003636" cy="40429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00909">
                      <a:extLst>
                        <a:ext uri="{9D8B030D-6E8A-4147-A177-3AD203B41FA5}">
                          <a16:colId xmlns:a16="http://schemas.microsoft.com/office/drawing/2014/main" val="3266203910"/>
                        </a:ext>
                      </a:extLst>
                    </a:gridCol>
                    <a:gridCol w="1500909">
                      <a:extLst>
                        <a:ext uri="{9D8B030D-6E8A-4147-A177-3AD203B41FA5}">
                          <a16:colId xmlns:a16="http://schemas.microsoft.com/office/drawing/2014/main" val="1136121839"/>
                        </a:ext>
                      </a:extLst>
                    </a:gridCol>
                    <a:gridCol w="1500909">
                      <a:extLst>
                        <a:ext uri="{9D8B030D-6E8A-4147-A177-3AD203B41FA5}">
                          <a16:colId xmlns:a16="http://schemas.microsoft.com/office/drawing/2014/main" val="3020564349"/>
                        </a:ext>
                      </a:extLst>
                    </a:gridCol>
                    <a:gridCol w="1500909">
                      <a:extLst>
                        <a:ext uri="{9D8B030D-6E8A-4147-A177-3AD203B41FA5}">
                          <a16:colId xmlns:a16="http://schemas.microsoft.com/office/drawing/2014/main" val="3784256795"/>
                        </a:ext>
                      </a:extLst>
                    </a:gridCol>
                  </a:tblGrid>
                  <a:tr h="449215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Prefijos del sistema internacional </a:t>
                          </a:r>
                          <a:endParaRPr lang="es-E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2258990"/>
                      </a:ext>
                    </a:extLst>
                  </a:tr>
                  <a:tr h="449215">
                    <a:tc gridSpan="2">
                      <a:txBody>
                        <a:bodyPr/>
                        <a:lstStyle/>
                        <a:p>
                          <a:r>
                            <a:rPr lang="es-ES" dirty="0" smtClean="0"/>
                            <a:t>Múltiplos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s-ES" dirty="0" smtClean="0"/>
                            <a:t>Submúltiplos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512700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Factor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Prefijo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Factor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Prefijo</a:t>
                          </a:r>
                          <a:endParaRPr lang="es-ES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8505639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405" t="-306757" r="-300810" b="-5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Tera (T)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306757" r="-101215" b="-5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pico (p)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33853719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405" t="-412329" r="-300810" b="-40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Giga</a:t>
                          </a:r>
                          <a:r>
                            <a:rPr lang="es-ES" baseline="0" dirty="0" smtClean="0"/>
                            <a:t> (G)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412329" r="-101215" b="-40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nano (n)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6497887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405" t="-505405" r="-300810" b="-3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Mega (M)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505405" r="-101215" b="-3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micro (</a:t>
                          </a:r>
                          <a:r>
                            <a:rPr lang="el-GR" dirty="0" smtClean="0"/>
                            <a:t>μ</a:t>
                          </a:r>
                          <a:r>
                            <a:rPr lang="es-ES" dirty="0" smtClean="0"/>
                            <a:t>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8419337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405" t="-605405" r="-300810" b="-2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kilo (k)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605405" r="-101215" b="-2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mili (m)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5905547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405" t="-705405" r="-300810" b="-1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err="1" smtClean="0"/>
                            <a:t>hecto</a:t>
                          </a:r>
                          <a:r>
                            <a:rPr lang="es-ES" dirty="0" smtClean="0"/>
                            <a:t> (h)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705405" r="-101215" b="-1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err="1" smtClean="0"/>
                            <a:t>centi</a:t>
                          </a:r>
                          <a:r>
                            <a:rPr lang="es-ES" dirty="0" smtClean="0"/>
                            <a:t> (c)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0450450"/>
                      </a:ext>
                    </a:extLst>
                  </a:tr>
                  <a:tr h="449215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405" t="-805405" r="-300810" b="-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err="1" smtClean="0"/>
                            <a:t>deca</a:t>
                          </a:r>
                          <a:r>
                            <a:rPr lang="es-ES" dirty="0" smtClean="0"/>
                            <a:t> (da)</a:t>
                          </a:r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805405" r="-101215" b="-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err="1" smtClean="0"/>
                            <a:t>deci</a:t>
                          </a:r>
                          <a:r>
                            <a:rPr lang="es-ES" dirty="0" smtClean="0"/>
                            <a:t> (d) </a:t>
                          </a:r>
                          <a:endParaRPr lang="es-E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247800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050" name="Picture 2" descr="2.4. Conversión de unidades | UNIDADES DE MED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21" y="190192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últiplos y submúltiplos | Midiendo mas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158" y="3819080"/>
            <a:ext cx="2365952" cy="216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39772" y="58936"/>
            <a:ext cx="919876" cy="140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4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5. La medida</a:t>
            </a:r>
            <a:br>
              <a:rPr lang="es-ES" dirty="0" smtClean="0"/>
            </a:br>
            <a:r>
              <a:rPr lang="es-ES" dirty="0" smtClean="0"/>
              <a:t>5.3. Notación científica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772" y="58936"/>
            <a:ext cx="919876" cy="140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</TotalTime>
  <Words>532</Words>
  <Application>Microsoft Office PowerPoint</Application>
  <PresentationFormat>Panorámica</PresentationFormat>
  <Paragraphs>97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Bahnschrift Light SemiCondensed</vt:lpstr>
      <vt:lpstr>Calibri</vt:lpstr>
      <vt:lpstr>Calibri Light</vt:lpstr>
      <vt:lpstr>Cambria Math</vt:lpstr>
      <vt:lpstr>Retrospección</vt:lpstr>
      <vt:lpstr>Tema 0: La ciencia y la medida</vt:lpstr>
      <vt:lpstr>Índice</vt:lpstr>
      <vt:lpstr>5. La medida 5.1. Magnitud y unidad </vt:lpstr>
      <vt:lpstr>5. La medida 5.2. El sistema internacional de unidades (SI)</vt:lpstr>
      <vt:lpstr>5. La medida 5.2. El sistema internacional de unidades (SI)</vt:lpstr>
      <vt:lpstr>5. La medida 5.2. El sistema internacional de unidades (SI)</vt:lpstr>
      <vt:lpstr>5. La medida 5.3. Notación científica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0: La ciencia y la medida</dc:title>
  <dc:creator>Usuario</dc:creator>
  <cp:lastModifiedBy>Usuario</cp:lastModifiedBy>
  <cp:revision>18</cp:revision>
  <dcterms:created xsi:type="dcterms:W3CDTF">2024-09-09T18:46:37Z</dcterms:created>
  <dcterms:modified xsi:type="dcterms:W3CDTF">2024-09-09T22:19:51Z</dcterms:modified>
</cp:coreProperties>
</file>